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8" r:id="rId2"/>
    <p:sldId id="257" r:id="rId3"/>
    <p:sldId id="269" r:id="rId4"/>
    <p:sldId id="261" r:id="rId5"/>
    <p:sldId id="263" r:id="rId6"/>
    <p:sldId id="264" r:id="rId7"/>
    <p:sldId id="265" r:id="rId8"/>
    <p:sldId id="267" r:id="rId9"/>
    <p:sldId id="268" r:id="rId1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64" autoAdjust="0"/>
    <p:restoredTop sz="79243" autoAdjust="0"/>
  </p:normalViewPr>
  <p:slideViewPr>
    <p:cSldViewPr>
      <p:cViewPr varScale="1">
        <p:scale>
          <a:sx n="101" d="100"/>
          <a:sy n="101" d="100"/>
        </p:scale>
        <p:origin x="-204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69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668FCE-40D1-4709-ACA4-6B73717DC4F5}" type="datetimeFigureOut">
              <a:rPr lang="zh-CN" altLang="en-US" smtClean="0"/>
              <a:t>2020/9/30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E00A5F-CC65-4B2C-B043-8D0CBFF09F06}" type="slidenum">
              <a:rPr lang="zh-CN" altLang="en-US" smtClean="0"/>
              <a:t>‹#›</a:t>
            </a:fld>
            <a:endParaRPr lang="zh-CN" altLang="en-US"/>
          </a:p>
        </p:txBody>
      </p:sp>
    </p:spTree>
    <p:extLst>
      <p:ext uri="{BB962C8B-B14F-4D97-AF65-F5344CB8AC3E}">
        <p14:creationId xmlns:p14="http://schemas.microsoft.com/office/powerpoint/2010/main" val="336981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mtClean="0"/>
              <a:t>My</a:t>
            </a:r>
            <a:r>
              <a:rPr lang="en-US" altLang="zh-CN" baseline="0" smtClean="0"/>
              <a:t> name is Li shengke. Come from China, is a student in Peking University. My work is a </a:t>
            </a:r>
            <a:r>
              <a:rPr lang="en-US" altLang="zh-CN" smtClean="0"/>
              <a:t>Performance Evaluation </a:t>
            </a:r>
            <a:r>
              <a:rPr lang="en-US" altLang="zh-CN" baseline="0" smtClean="0"/>
              <a:t>tool——</a:t>
            </a:r>
            <a:r>
              <a:rPr lang="en-US" altLang="zh-CN" smtClean="0"/>
              <a:t>NVMFS-Iozone. Time</a:t>
            </a:r>
            <a:r>
              <a:rPr lang="en-US" altLang="zh-CN" baseline="0" smtClean="0"/>
              <a:t> is short,</a:t>
            </a:r>
            <a:r>
              <a:rPr lang="en-US" altLang="zh-CN" smtClean="0"/>
              <a:t> </a:t>
            </a:r>
            <a:r>
              <a:rPr lang="en-US" altLang="zh-CN" sz="1200" b="0" i="0" kern="1200" smtClean="0">
                <a:solidFill>
                  <a:schemeClr val="tx1"/>
                </a:solidFill>
                <a:effectLst/>
                <a:latin typeface="+mn-lt"/>
                <a:ea typeface="+mn-ea"/>
                <a:cs typeface="+mn-cs"/>
              </a:rPr>
              <a:t>I will pick some key points to talk about</a:t>
            </a:r>
            <a:endParaRPr lang="en-US" altLang="zh-CN"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mtClean="0"/>
              <a:t>In recent years, various NVM technologies are emerging and developing. The utilization of NVMs based on these technologies as the persistent media at memory level, is attracting more and more interest from both academia/</a:t>
            </a:r>
            <a:r>
              <a:rPr lang="en-IE" altLang="zh-CN" sz="1200" b="0" i="0" kern="1200" smtClean="0">
                <a:solidFill>
                  <a:schemeClr val="tx1"/>
                </a:solidFill>
                <a:effectLst/>
                <a:latin typeface="+mn-lt"/>
                <a:ea typeface="+mn-ea"/>
                <a:cs typeface="+mn-cs"/>
              </a:rPr>
              <a:t>ækəˈdiːmiə</a:t>
            </a:r>
            <a:r>
              <a:rPr lang="en-US" altLang="zh-CN" smtClean="0"/>
              <a:t>/ and industry.</a:t>
            </a:r>
            <a:r>
              <a:rPr lang="en-US" altLang="zh-CN" baseline="0" smtClean="0"/>
              <a:t> </a:t>
            </a:r>
            <a:r>
              <a:rPr lang="en-US" altLang="zh-CN" smtClean="0"/>
              <a:t>The most popular approach is to place NVM on the processor memory bus alongside conventional DRAM,</a:t>
            </a:r>
            <a:r>
              <a:rPr lang="en-US" altLang="zh-CN" baseline="0" smtClean="0"/>
              <a:t> which </a:t>
            </a:r>
            <a:r>
              <a:rPr lang="en-US" altLang="zh-CN" smtClean="0"/>
              <a:t>combines the best characteristics of both technologies.</a:t>
            </a:r>
            <a:r>
              <a:rPr lang="en-US" altLang="zh-CN" baseline="0" smtClean="0"/>
              <a:t> </a:t>
            </a:r>
            <a:r>
              <a:rPr lang="en-US" altLang="zh-CN" smtClean="0"/>
              <a:t>The 3D </a:t>
            </a:r>
            <a:r>
              <a:rPr lang="en-US" altLang="zh-CN" err="1" smtClean="0"/>
              <a:t>XPoint</a:t>
            </a:r>
            <a:r>
              <a:rPr lang="en-US" altLang="zh-CN" smtClean="0"/>
              <a:t> based NVMM such as the Intel </a:t>
            </a:r>
            <a:r>
              <a:rPr lang="en-US" altLang="zh-CN" err="1" smtClean="0"/>
              <a:t>Optane</a:t>
            </a:r>
            <a:r>
              <a:rPr lang="en-US" altLang="zh-CN" smtClean="0"/>
              <a:t> DC persistent memory is a common choice, because it is a mature technology and the performance is close to DRAM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mtClean="0"/>
          </a:p>
        </p:txBody>
      </p:sp>
      <p:sp>
        <p:nvSpPr>
          <p:cNvPr id="4" name="灯片编号占位符 3"/>
          <p:cNvSpPr>
            <a:spLocks noGrp="1"/>
          </p:cNvSpPr>
          <p:nvPr>
            <p:ph type="sldNum" sz="quarter" idx="10"/>
          </p:nvPr>
        </p:nvSpPr>
        <p:spPr/>
        <p:txBody>
          <a:bodyPr/>
          <a:lstStyle/>
          <a:p>
            <a:fld id="{48E00A5F-CC65-4B2C-B043-8D0CBFF09F06}" type="slidenum">
              <a:rPr lang="zh-CN" altLang="en-US" smtClean="0"/>
              <a:t>1</a:t>
            </a:fld>
            <a:endParaRPr lang="zh-CN" altLang="en-US"/>
          </a:p>
        </p:txBody>
      </p:sp>
    </p:spTree>
    <p:extLst>
      <p:ext uri="{BB962C8B-B14F-4D97-AF65-F5344CB8AC3E}">
        <p14:creationId xmlns:p14="http://schemas.microsoft.com/office/powerpoint/2010/main" val="695904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mtClean="0"/>
              <a:t>This Figure shows the layout of traditional and NVMM file systems. There are mainly two types of interfaces for file systems: POSIX and </a:t>
            </a:r>
            <a:r>
              <a:rPr lang="en-US" altLang="zh-CN" err="1" smtClean="0"/>
              <a:t>mmap</a:t>
            </a:r>
            <a:r>
              <a:rPr lang="en-US" altLang="zh-CN" smtClean="0"/>
              <a:t>/DAX-</a:t>
            </a:r>
            <a:r>
              <a:rPr lang="en-US" altLang="zh-CN" err="1" smtClean="0"/>
              <a:t>mmap</a:t>
            </a:r>
            <a:r>
              <a:rPr lang="en-US" altLang="zh-CN" smtClean="0"/>
              <a:t>. For both the traditional file systems, high speed page cache is </a:t>
            </a:r>
            <a:r>
              <a:rPr lang="en-US" altLang="zh-CN" err="1" smtClean="0"/>
              <a:t>used</a:t>
            </a:r>
            <a:r>
              <a:rPr lang="en-US" altLang="zh-CN" smtClean="0"/>
              <a:t>. And</a:t>
            </a:r>
            <a:r>
              <a:rPr lang="en-US" altLang="zh-CN" baseline="0" smtClean="0"/>
              <a:t> </a:t>
            </a:r>
            <a:r>
              <a:rPr lang="en-US" altLang="zh-CN" smtClean="0"/>
              <a:t>For the new NVMM-based file systems, it</a:t>
            </a:r>
            <a:r>
              <a:rPr lang="en-US" altLang="zh-CN" baseline="0" smtClean="0"/>
              <a:t> will </a:t>
            </a:r>
            <a:r>
              <a:rPr lang="en-US" altLang="zh-CN" smtClean="0"/>
              <a:t>bypass the page cache and the block-based I/O software stack/</a:t>
            </a:r>
            <a:r>
              <a:rPr lang="en-IE" altLang="zh-CN" sz="1200" b="0" i="0" kern="1200" smtClean="0">
                <a:solidFill>
                  <a:schemeClr val="tx1"/>
                </a:solidFill>
                <a:effectLst/>
                <a:latin typeface="+mn-lt"/>
                <a:ea typeface="+mn-ea"/>
                <a:cs typeface="+mn-cs"/>
              </a:rPr>
              <a:t>stæk</a:t>
            </a:r>
            <a:r>
              <a:rPr lang="en-US" altLang="zh-CN"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mtClean="0"/>
              <a:t>What’s</a:t>
            </a:r>
            <a:r>
              <a:rPr lang="en-US" altLang="zh-CN" baseline="0" smtClean="0"/>
              <a:t> more, </a:t>
            </a:r>
            <a:r>
              <a:rPr lang="en-US" altLang="zh-CN" smtClean="0"/>
              <a:t>With the </a:t>
            </a:r>
            <a:r>
              <a:rPr lang="en-US" altLang="zh-CN" err="1" smtClean="0"/>
              <a:t>mmap</a:t>
            </a:r>
            <a:r>
              <a:rPr lang="en-US" altLang="zh-CN" smtClean="0"/>
              <a:t> interface</a:t>
            </a:r>
            <a:r>
              <a:rPr lang="en-US" altLang="zh-CN" baseline="0" smtClean="0"/>
              <a:t> of NVMM file system</a:t>
            </a:r>
            <a:r>
              <a:rPr lang="en-US" altLang="zh-CN" smtClean="0"/>
              <a:t>, CPU can access the NVMM directly according to the mapping, which exposes/</a:t>
            </a:r>
            <a:r>
              <a:rPr lang="en-IE" altLang="zh-CN" sz="1200" b="0" i="0" kern="1200" smtClean="0">
                <a:solidFill>
                  <a:schemeClr val="tx1"/>
                </a:solidFill>
                <a:effectLst/>
                <a:latin typeface="+mn-lt"/>
                <a:ea typeface="+mn-ea"/>
                <a:cs typeface="+mn-cs"/>
              </a:rPr>
              <a:t>ik'spəuz</a:t>
            </a:r>
            <a:r>
              <a:rPr lang="en-US" altLang="zh-CN" smtClean="0"/>
              <a:t>/ the NVMM directly to the CPU, known as the DAX-</a:t>
            </a:r>
            <a:r>
              <a:rPr lang="en-US" altLang="zh-CN" err="1" smtClean="0"/>
              <a:t>mmap</a:t>
            </a:r>
            <a:r>
              <a:rPr lang="en-US" altLang="zh-CN" smtClean="0"/>
              <a:t> (shown in Figure 1). Most NVMM file systems in recent years support the DAX-</a:t>
            </a:r>
            <a:r>
              <a:rPr lang="en-US" altLang="zh-CN" err="1" smtClean="0"/>
              <a:t>mmap</a:t>
            </a:r>
            <a:r>
              <a:rPr lang="en-US" altLang="zh-CN" smtClean="0"/>
              <a:t> interface, and it is likely to be the dominant/</a:t>
            </a:r>
            <a:r>
              <a:rPr lang="en-IE" altLang="zh-CN" sz="1200" b="0" i="0" kern="1200" err="1" smtClean="0">
                <a:solidFill>
                  <a:schemeClr val="tx1"/>
                </a:solidFill>
                <a:effectLst/>
                <a:latin typeface="+mn-lt"/>
                <a:ea typeface="+mn-ea"/>
                <a:cs typeface="+mn-cs"/>
              </a:rPr>
              <a:t>dɒmɪnənt</a:t>
            </a:r>
            <a:r>
              <a:rPr lang="en-US" altLang="zh-CN" smtClean="0"/>
              <a:t>/ interface. </a:t>
            </a:r>
            <a:endParaRPr lang="zh-CN" altLang="en-US"/>
          </a:p>
        </p:txBody>
      </p:sp>
      <p:sp>
        <p:nvSpPr>
          <p:cNvPr id="4" name="灯片编号占位符 3"/>
          <p:cNvSpPr>
            <a:spLocks noGrp="1"/>
          </p:cNvSpPr>
          <p:nvPr>
            <p:ph type="sldNum" sz="quarter" idx="10"/>
          </p:nvPr>
        </p:nvSpPr>
        <p:spPr/>
        <p:txBody>
          <a:bodyPr/>
          <a:lstStyle/>
          <a:p>
            <a:fld id="{48E00A5F-CC65-4B2C-B043-8D0CBFF09F06}" type="slidenum">
              <a:rPr lang="zh-CN" altLang="en-US" smtClean="0"/>
              <a:t>2</a:t>
            </a:fld>
            <a:endParaRPr lang="zh-CN" altLang="en-US"/>
          </a:p>
        </p:txBody>
      </p:sp>
    </p:spTree>
    <p:extLst>
      <p:ext uri="{BB962C8B-B14F-4D97-AF65-F5344CB8AC3E}">
        <p14:creationId xmlns:p14="http://schemas.microsoft.com/office/powerpoint/2010/main" val="3569473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mtClean="0"/>
              <a:t>We</a:t>
            </a:r>
            <a:r>
              <a:rPr lang="en-US" altLang="zh-CN" baseline="0" smtClean="0"/>
              <a:t> know</a:t>
            </a:r>
            <a:r>
              <a:rPr lang="en-US" altLang="zh-CN" smtClean="0"/>
              <a:t> FIO and IOzone is popular benchmark tool</a:t>
            </a:r>
            <a:r>
              <a:rPr lang="en-US" altLang="zh-CN" baseline="0" smtClean="0"/>
              <a:t>. </a:t>
            </a:r>
            <a:r>
              <a:rPr lang="en-IE" altLang="zh-CN" smtClean="0"/>
              <a:t>When we</a:t>
            </a:r>
            <a:r>
              <a:rPr lang="en-IE" altLang="zh-CN" baseline="0" smtClean="0"/>
              <a:t> use FIO and </a:t>
            </a:r>
            <a:r>
              <a:rPr lang="en-IE" altLang="zh-CN" baseline="0" err="1" smtClean="0"/>
              <a:t>IOzone</a:t>
            </a:r>
            <a:r>
              <a:rPr lang="en-IE" altLang="zh-CN" baseline="0" smtClean="0"/>
              <a:t> benchmark the </a:t>
            </a:r>
            <a:r>
              <a:rPr lang="en-IE" altLang="zh-CN" baseline="0" err="1" smtClean="0"/>
              <a:t>mmap</a:t>
            </a:r>
            <a:r>
              <a:rPr lang="en-IE" altLang="zh-CN" baseline="0" smtClean="0"/>
              <a:t> interface, </a:t>
            </a:r>
            <a:r>
              <a:rPr lang="en-IE" altLang="zh-CN" baseline="0" err="1" smtClean="0"/>
              <a:t>fritly</a:t>
            </a:r>
            <a:r>
              <a:rPr lang="en-IE" altLang="zh-CN" baseline="0" smtClean="0"/>
              <a:t>, </a:t>
            </a:r>
            <a:r>
              <a:rPr lang="en-IE" altLang="zh-CN" smtClean="0"/>
              <a:t>Allocating a Mainbuffer </a:t>
            </a:r>
          </a:p>
          <a:p>
            <a:pPr marL="0" marR="0" indent="0" algn="l" defTabSz="914400" rtl="0" eaLnBrk="1" fontAlgn="auto" latinLnBrk="0" hangingPunct="1">
              <a:lnSpc>
                <a:spcPct val="100000"/>
              </a:lnSpc>
              <a:spcBef>
                <a:spcPts val="0"/>
              </a:spcBef>
              <a:spcAft>
                <a:spcPts val="0"/>
              </a:spcAft>
              <a:buClrTx/>
              <a:buSzTx/>
              <a:buFontTx/>
              <a:buNone/>
              <a:tabLst/>
              <a:defRPr/>
            </a:pPr>
            <a:endParaRPr lang="en-IE" altLang="zh-CN"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mtClean="0"/>
              <a:t>1’→2’→3’→4’→5’is </a:t>
            </a:r>
            <a:r>
              <a:rPr lang="en-US" altLang="zh-CN" err="1" smtClean="0"/>
              <a:t>mmap</a:t>
            </a:r>
            <a:r>
              <a:rPr lang="en-US" altLang="zh-CN" baseline="0" smtClean="0"/>
              <a:t> of the </a:t>
            </a:r>
            <a:r>
              <a:rPr lang="en-US" altLang="zh-CN" smtClean="0"/>
              <a:t>traditional file systems and 1→2→3→4 is</a:t>
            </a:r>
            <a:r>
              <a:rPr lang="en-US" altLang="zh-CN" baseline="0" smtClean="0"/>
              <a:t> </a:t>
            </a:r>
            <a:r>
              <a:rPr lang="en-US" altLang="zh-CN" smtClean="0"/>
              <a:t>the DAX-mmap, This</a:t>
            </a:r>
            <a:r>
              <a:rPr lang="en-US" altLang="zh-CN" baseline="0" smtClean="0"/>
              <a:t> is </a:t>
            </a:r>
            <a:r>
              <a:rPr lang="en-US" altLang="zh-CN" smtClean="0"/>
              <a:t>Write, and the opposite is Read. </a:t>
            </a:r>
          </a:p>
          <a:p>
            <a:endParaRPr lang="en-US" altLang="zh-CN" smtClean="0"/>
          </a:p>
        </p:txBody>
      </p:sp>
      <p:sp>
        <p:nvSpPr>
          <p:cNvPr id="4" name="灯片编号占位符 3"/>
          <p:cNvSpPr>
            <a:spLocks noGrp="1"/>
          </p:cNvSpPr>
          <p:nvPr>
            <p:ph type="sldNum" sz="quarter" idx="10"/>
          </p:nvPr>
        </p:nvSpPr>
        <p:spPr/>
        <p:txBody>
          <a:bodyPr/>
          <a:lstStyle/>
          <a:p>
            <a:fld id="{48E00A5F-CC65-4B2C-B043-8D0CBFF09F06}" type="slidenum">
              <a:rPr lang="zh-CN" altLang="en-US" smtClean="0"/>
              <a:t>3</a:t>
            </a:fld>
            <a:endParaRPr lang="zh-CN" altLang="en-US"/>
          </a:p>
        </p:txBody>
      </p:sp>
    </p:spTree>
    <p:extLst>
      <p:ext uri="{BB962C8B-B14F-4D97-AF65-F5344CB8AC3E}">
        <p14:creationId xmlns:p14="http://schemas.microsoft.com/office/powerpoint/2010/main" val="695904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mtClean="0"/>
              <a:t>For both the traditional file system and the NVMM file system, existing evaluation tools usually call </a:t>
            </a:r>
            <a:r>
              <a:rPr lang="en-US" altLang="zh-CN" err="1" smtClean="0"/>
              <a:t>msync</a:t>
            </a:r>
            <a:r>
              <a:rPr lang="en-US" altLang="zh-CN" smtClean="0"/>
              <a:t>() to keep data consistent, which is a standard action for traditional file systems based on block devices/</a:t>
            </a:r>
            <a:r>
              <a:rPr lang="en-IE" altLang="zh-CN" sz="1200" b="0" i="0" kern="1200" smtClean="0">
                <a:solidFill>
                  <a:schemeClr val="tx1"/>
                </a:solidFill>
                <a:effectLst/>
                <a:latin typeface="+mn-lt"/>
                <a:ea typeface="+mn-ea"/>
                <a:cs typeface="+mn-cs"/>
              </a:rPr>
              <a:t>dɪˈvaɪs</a:t>
            </a:r>
            <a:r>
              <a:rPr lang="en-US" altLang="zh-CN" smtClean="0"/>
              <a:t>/. However, the </a:t>
            </a:r>
            <a:r>
              <a:rPr lang="en-US" altLang="zh-CN" err="1" smtClean="0"/>
              <a:t>msync</a:t>
            </a:r>
            <a:r>
              <a:rPr lang="en-US" altLang="zh-CN" smtClean="0"/>
              <a:t>() will create a store barrier,</a:t>
            </a:r>
            <a:r>
              <a:rPr lang="en-US" altLang="zh-CN" baseline="0" smtClean="0"/>
              <a:t> which</a:t>
            </a:r>
            <a:r>
              <a:rPr lang="en-US" altLang="zh-CN" smtClean="0"/>
              <a:t> requires the operation system to find dirty pages and flush them to the NVMM or disk. we use the kernel functional trace to track its </a:t>
            </a:r>
            <a:r>
              <a:rPr lang="en-US" altLang="zh-CN" err="1" smtClean="0"/>
              <a:t>subfunctions</a:t>
            </a:r>
            <a:r>
              <a:rPr lang="en-US" altLang="zh-CN" smtClean="0"/>
              <a:t> and the execution /</a:t>
            </a:r>
            <a:r>
              <a:rPr lang="en-IE" altLang="zh-CN" sz="1200" b="0" i="0" kern="1200" smtClean="0">
                <a:solidFill>
                  <a:schemeClr val="tx1"/>
                </a:solidFill>
                <a:effectLst/>
                <a:latin typeface="+mn-lt"/>
                <a:ea typeface="+mn-ea"/>
                <a:cs typeface="+mn-cs"/>
              </a:rPr>
              <a:t>ˌeksɪˈkjuːʃn</a:t>
            </a:r>
            <a:r>
              <a:rPr lang="en-US" altLang="zh-CN" smtClean="0"/>
              <a:t>/ time(shown in right Table). The left side of the table is the execution/</a:t>
            </a:r>
            <a:r>
              <a:rPr lang="en-IE" altLang="zh-CN" sz="1200" b="0" i="0" kern="1200" smtClean="0">
                <a:solidFill>
                  <a:schemeClr val="tx1"/>
                </a:solidFill>
                <a:effectLst/>
                <a:latin typeface="+mn-lt"/>
                <a:ea typeface="+mn-ea"/>
                <a:cs typeface="+mn-cs"/>
              </a:rPr>
              <a:t>ˌeksɪˈkjuːʃn</a:t>
            </a:r>
            <a:r>
              <a:rPr lang="en-US" altLang="zh-CN" smtClean="0"/>
              <a:t>/ time of the function and the right side is the corresponding function.. The function </a:t>
            </a:r>
            <a:r>
              <a:rPr lang="en-US" altLang="zh-CN" err="1" smtClean="0"/>
              <a:t>filemap_fdatawrite_range</a:t>
            </a:r>
            <a:r>
              <a:rPr lang="en-US" altLang="zh-CN" smtClean="0"/>
              <a:t>() is mainly to write back dirty pages in range. do_writepages</a:t>
            </a:r>
            <a:r>
              <a:rPr lang="en-US" altLang="zh-CN" baseline="0" smtClean="0"/>
              <a:t> </a:t>
            </a:r>
            <a:r>
              <a:rPr lang="en-US" altLang="zh-CN" smtClean="0"/>
              <a:t>will find dirty pages in the high speed page cache and then write them to the persistent memory. It takes a lot of time. However, these operations are meaningless/</a:t>
            </a:r>
            <a:r>
              <a:rPr lang="en-IE" altLang="zh-CN" sz="1200" b="0" i="0" kern="1200" smtClean="0">
                <a:solidFill>
                  <a:schemeClr val="tx1"/>
                </a:solidFill>
                <a:effectLst/>
                <a:latin typeface="+mn-lt"/>
                <a:ea typeface="+mn-ea"/>
                <a:cs typeface="+mn-cs"/>
              </a:rPr>
              <a:t>miːnɪŋləs</a:t>
            </a:r>
            <a:r>
              <a:rPr lang="en-US" altLang="zh-CN" smtClean="0"/>
              <a:t>/ for the DAX-mmap that bypasses the high speed page cache. Therefore, the operation system only needs to flush the CPU cache to write the changes to the NVMM.</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mtClean="0"/>
              <a:t>Luck</a:t>
            </a:r>
            <a:r>
              <a:rPr lang="en-US" altLang="zh-CN" baseline="0" smtClean="0"/>
              <a:t>ly, </a:t>
            </a:r>
            <a:r>
              <a:rPr lang="en-US" altLang="zh-CN" smtClean="0"/>
              <a:t>Intel provides NVM</a:t>
            </a:r>
            <a:r>
              <a:rPr lang="en-US" altLang="zh-CN" baseline="0" smtClean="0"/>
              <a:t> libraries</a:t>
            </a:r>
            <a:r>
              <a:rPr lang="en-US" altLang="zh-CN" smtClean="0"/>
              <a:t>. We mainly use two libraries in our benchmark tool. First we check whether it is NVMM . Then we flush the data in the CPU cache to NVMM by calling </a:t>
            </a:r>
            <a:r>
              <a:rPr lang="en-US" altLang="zh-CN" err="1" smtClean="0"/>
              <a:t>pmem_flush</a:t>
            </a:r>
            <a:r>
              <a:rPr lang="en-US" altLang="zh-CN" smtClean="0"/>
              <a:t>(). </a:t>
            </a:r>
            <a:endParaRPr lang="zh-CN" altLang="en-US"/>
          </a:p>
        </p:txBody>
      </p:sp>
      <p:sp>
        <p:nvSpPr>
          <p:cNvPr id="4" name="灯片编号占位符 3"/>
          <p:cNvSpPr>
            <a:spLocks noGrp="1"/>
          </p:cNvSpPr>
          <p:nvPr>
            <p:ph type="sldNum" sz="quarter" idx="10"/>
          </p:nvPr>
        </p:nvSpPr>
        <p:spPr/>
        <p:txBody>
          <a:bodyPr/>
          <a:lstStyle/>
          <a:p>
            <a:fld id="{48E00A5F-CC65-4B2C-B043-8D0CBFF09F06}" type="slidenum">
              <a:rPr lang="zh-CN" altLang="en-US" smtClean="0"/>
              <a:t>4</a:t>
            </a:fld>
            <a:endParaRPr lang="zh-CN" altLang="en-US"/>
          </a:p>
        </p:txBody>
      </p:sp>
    </p:spTree>
    <p:extLst>
      <p:ext uri="{BB962C8B-B14F-4D97-AF65-F5344CB8AC3E}">
        <p14:creationId xmlns:p14="http://schemas.microsoft.com/office/powerpoint/2010/main" val="695904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mtClean="0"/>
              <a:t>For tranditional</a:t>
            </a:r>
            <a:r>
              <a:rPr lang="en-US" altLang="zh-CN" baseline="0" smtClean="0"/>
              <a:t> tools, t</a:t>
            </a:r>
            <a:r>
              <a:rPr lang="en-US" altLang="zh-CN" smtClean="0"/>
              <a:t>he data flow is</a:t>
            </a:r>
            <a:r>
              <a:rPr lang="en-US" altLang="zh-CN" baseline="0" smtClean="0"/>
              <a:t> DRAM to CPU cache to CPU to CPU cache to NVMM</a:t>
            </a:r>
            <a:r>
              <a:rPr lang="en-US" altLang="zh-CN" smtClean="0"/>
              <a:t>.</a:t>
            </a:r>
            <a:r>
              <a:rPr lang="en-US" altLang="zh-CN" baseline="0" smtClean="0"/>
              <a:t> Without disk I/O</a:t>
            </a:r>
            <a:r>
              <a:rPr lang="en-US" altLang="zh-CN" smtClean="0"/>
              <a:t>, the DAX-mmap can shorten the completion time of data flow and achieve low latency. for scenarios/</a:t>
            </a:r>
            <a:r>
              <a:rPr lang="en-IE" altLang="zh-CN" sz="1200" b="0" i="0" kern="1200" smtClean="0">
                <a:solidFill>
                  <a:schemeClr val="tx1"/>
                </a:solidFill>
                <a:effectLst/>
                <a:latin typeface="+mn-lt"/>
                <a:ea typeface="+mn-ea"/>
                <a:cs typeface="+mn-cs"/>
              </a:rPr>
              <a:t>sɪ'nɛrɪ,o</a:t>
            </a:r>
            <a:r>
              <a:rPr lang="en-US" altLang="zh-CN" smtClean="0"/>
              <a:t>/ where data is only used once, If it passes through the CPU cache, cache miss will be generated continuously/</a:t>
            </a:r>
            <a:r>
              <a:rPr lang="en-IE" altLang="zh-CN" sz="1200" b="0" i="0" kern="1200" smtClean="0">
                <a:solidFill>
                  <a:schemeClr val="tx1"/>
                </a:solidFill>
                <a:effectLst/>
                <a:latin typeface="+mn-lt"/>
                <a:ea typeface="+mn-ea"/>
                <a:cs typeface="+mn-cs"/>
              </a:rPr>
              <a:t>kən'tɪnjʊəsli</a:t>
            </a:r>
            <a:r>
              <a:rPr lang="en-US" altLang="zh-CN" smtClean="0"/>
              <a:t>/. Besides, the CPU cache also needs to be frequently flushed to keep data consistent. That overhead will not have a significant impact on traditional file systems where disk I/O is the main bottleneck/</a:t>
            </a:r>
            <a:r>
              <a:rPr lang="en-IE" altLang="zh-CN" sz="1200" b="0" i="0" kern="1200" smtClean="0">
                <a:solidFill>
                  <a:schemeClr val="tx1"/>
                </a:solidFill>
                <a:effectLst/>
                <a:latin typeface="+mn-lt"/>
                <a:ea typeface="+mn-ea"/>
                <a:cs typeface="+mn-cs"/>
              </a:rPr>
              <a:t>bɒt(ə)lnek</a:t>
            </a:r>
            <a:r>
              <a:rPr lang="en-US" altLang="zh-CN" smtClean="0"/>
              <a:t>/. </a:t>
            </a:r>
          </a:p>
          <a:p>
            <a:r>
              <a:rPr lang="en-US" altLang="zh-CN" smtClean="0"/>
              <a:t>So in pursuing for even higher performance with the DAX-mmap, when data in the files are only processed once, serious considerations on bypassing the CPU cache will become a reasonable design choice. To support this potential need, we add the new data path of bypassing the CPU cache.</a:t>
            </a:r>
            <a:endParaRPr lang="zh-CN" altLang="en-US"/>
          </a:p>
        </p:txBody>
      </p:sp>
      <p:sp>
        <p:nvSpPr>
          <p:cNvPr id="4" name="灯片编号占位符 3"/>
          <p:cNvSpPr>
            <a:spLocks noGrp="1"/>
          </p:cNvSpPr>
          <p:nvPr>
            <p:ph type="sldNum" sz="quarter" idx="10"/>
          </p:nvPr>
        </p:nvSpPr>
        <p:spPr/>
        <p:txBody>
          <a:bodyPr/>
          <a:lstStyle/>
          <a:p>
            <a:fld id="{48E00A5F-CC65-4B2C-B043-8D0CBFF09F06}" type="slidenum">
              <a:rPr lang="zh-CN" altLang="en-US" smtClean="0"/>
              <a:t>5</a:t>
            </a:fld>
            <a:endParaRPr lang="zh-CN" altLang="en-US"/>
          </a:p>
        </p:txBody>
      </p:sp>
    </p:spTree>
    <p:extLst>
      <p:ext uri="{BB962C8B-B14F-4D97-AF65-F5344CB8AC3E}">
        <p14:creationId xmlns:p14="http://schemas.microsoft.com/office/powerpoint/2010/main" val="695884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mtClean="0"/>
              <a:t>The</a:t>
            </a:r>
            <a:r>
              <a:rPr lang="en-US" altLang="zh-CN" baseline="0" smtClean="0"/>
              <a:t> following experiment/</a:t>
            </a:r>
            <a:r>
              <a:rPr lang="en-IE" altLang="zh-CN" sz="1200" b="0" i="0" kern="1200" smtClean="0">
                <a:solidFill>
                  <a:schemeClr val="tx1"/>
                </a:solidFill>
                <a:effectLst/>
                <a:latin typeface="+mn-lt"/>
                <a:ea typeface="+mn-ea"/>
                <a:cs typeface="+mn-cs"/>
              </a:rPr>
              <a:t>ik'speriment</a:t>
            </a:r>
            <a:r>
              <a:rPr lang="en-US" altLang="zh-CN" baseline="0" smtClean="0"/>
              <a:t>/ configuration---the NVM is </a:t>
            </a:r>
            <a:r>
              <a:rPr lang="en-US" altLang="zh-CN" smtClean="0"/>
              <a:t>Optane DC persistent memory, the size is 128GB. The CPU is</a:t>
            </a:r>
            <a:r>
              <a:rPr lang="en-US" altLang="zh-CN" baseline="0" smtClean="0"/>
              <a:t> intel </a:t>
            </a:r>
            <a:r>
              <a:rPr lang="en-US" altLang="zh-CN" smtClean="0"/>
              <a:t>with cache size of 36,608 KB. The DRAM is Micron 36ASF4G72PZ-2G3AZ. The SSD is Intel with 1.2TB.</a:t>
            </a:r>
            <a:endParaRPr lang="zh-CN" altLang="en-US"/>
          </a:p>
        </p:txBody>
      </p:sp>
      <p:sp>
        <p:nvSpPr>
          <p:cNvPr id="4" name="灯片编号占位符 3"/>
          <p:cNvSpPr>
            <a:spLocks noGrp="1"/>
          </p:cNvSpPr>
          <p:nvPr>
            <p:ph type="sldNum" sz="quarter" idx="10"/>
          </p:nvPr>
        </p:nvSpPr>
        <p:spPr/>
        <p:txBody>
          <a:bodyPr/>
          <a:lstStyle/>
          <a:p>
            <a:fld id="{48E00A5F-CC65-4B2C-B043-8D0CBFF09F06}" type="slidenum">
              <a:rPr lang="zh-CN" altLang="en-US" smtClean="0"/>
              <a:t>6</a:t>
            </a:fld>
            <a:endParaRPr lang="zh-CN" altLang="en-US"/>
          </a:p>
        </p:txBody>
      </p:sp>
    </p:spTree>
    <p:extLst>
      <p:ext uri="{BB962C8B-B14F-4D97-AF65-F5344CB8AC3E}">
        <p14:creationId xmlns:p14="http://schemas.microsoft.com/office/powerpoint/2010/main" val="3017300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mtClean="0"/>
              <a:t>we take </a:t>
            </a:r>
            <a:r>
              <a:rPr lang="en-US" altLang="zh-CN" err="1" smtClean="0"/>
              <a:t>IOzone</a:t>
            </a:r>
            <a:r>
              <a:rPr lang="en-US" altLang="zh-CN" smtClean="0"/>
              <a:t> to represent/</a:t>
            </a:r>
            <a:r>
              <a:rPr lang="en-IE" altLang="zh-CN" sz="1200" b="0" i="0" kern="1200" smtClean="0">
                <a:solidFill>
                  <a:schemeClr val="tx1"/>
                </a:solidFill>
                <a:effectLst/>
                <a:latin typeface="+mn-lt"/>
                <a:ea typeface="+mn-ea"/>
                <a:cs typeface="+mn-cs"/>
              </a:rPr>
              <a:t>reprɪ'zent</a:t>
            </a:r>
            <a:r>
              <a:rPr lang="en-US" altLang="zh-CN" smtClean="0"/>
              <a:t>/ traditional benchmark tools ,compare the </a:t>
            </a:r>
            <a:r>
              <a:rPr lang="en-US" altLang="zh-CN" err="1" smtClean="0"/>
              <a:t>msync</a:t>
            </a:r>
            <a:r>
              <a:rPr lang="en-US" altLang="zh-CN" smtClean="0"/>
              <a:t>() with the new NVM-lib. Except/</a:t>
            </a:r>
            <a:r>
              <a:rPr lang="en-IE" altLang="zh-CN" sz="1200" b="0" i="0" kern="1200" smtClean="0">
                <a:solidFill>
                  <a:schemeClr val="tx1"/>
                </a:solidFill>
                <a:effectLst/>
                <a:latin typeface="+mn-lt"/>
                <a:ea typeface="+mn-ea"/>
                <a:cs typeface="+mn-cs"/>
              </a:rPr>
              <a:t>ɪkˈsept</a:t>
            </a:r>
            <a:r>
              <a:rPr lang="en-US" altLang="zh-CN" smtClean="0"/>
              <a:t>/ nova,</a:t>
            </a:r>
            <a:r>
              <a:rPr lang="en-US" altLang="zh-CN" baseline="0" smtClean="0"/>
              <a:t> </a:t>
            </a:r>
            <a:r>
              <a:rPr lang="en-US" altLang="zh-CN" smtClean="0"/>
              <a:t>We can find that the throughput of NVM-lib are higher than that with the traditional </a:t>
            </a:r>
            <a:r>
              <a:rPr lang="en-US" altLang="zh-CN" err="1" smtClean="0"/>
              <a:t>msync</a:t>
            </a:r>
            <a:r>
              <a:rPr lang="en-US" altLang="zh-CN" smtClean="0"/>
              <a:t>().</a:t>
            </a:r>
            <a:r>
              <a:rPr lang="en-US" altLang="zh-CN" baseline="0" smtClean="0"/>
              <a:t> </a:t>
            </a:r>
            <a:r>
              <a:rPr lang="en-US" altLang="zh-CN" smtClean="0"/>
              <a:t>These results confirm the effectiveness/</a:t>
            </a:r>
            <a:r>
              <a:rPr lang="en-IE" altLang="zh-CN" sz="1200" b="0" i="0" kern="1200" smtClean="0">
                <a:solidFill>
                  <a:schemeClr val="tx1"/>
                </a:solidFill>
                <a:effectLst/>
                <a:latin typeface="+mn-lt"/>
                <a:ea typeface="+mn-ea"/>
                <a:cs typeface="+mn-cs"/>
              </a:rPr>
              <a:t>ɪ'fektɪvnɪs</a:t>
            </a:r>
            <a:r>
              <a:rPr lang="en-US" altLang="zh-CN" smtClean="0"/>
              <a:t>/ of replacing the </a:t>
            </a:r>
            <a:r>
              <a:rPr lang="en-US" altLang="zh-CN" err="1" smtClean="0"/>
              <a:t>msync</a:t>
            </a:r>
            <a:r>
              <a:rPr lang="en-US" altLang="zh-CN" smtClean="0"/>
              <a:t>() with the NVM-lib method.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mtClean="0"/>
              <a:t>For</a:t>
            </a:r>
            <a:r>
              <a:rPr lang="en-US" altLang="zh-CN" baseline="0" smtClean="0"/>
              <a:t> N</a:t>
            </a:r>
            <a:r>
              <a:rPr lang="en-US" altLang="zh-CN" smtClean="0"/>
              <a:t>OVA, the</a:t>
            </a:r>
            <a:r>
              <a:rPr lang="en-US" altLang="zh-CN" baseline="0" smtClean="0"/>
              <a:t> two methods are</a:t>
            </a:r>
            <a:r>
              <a:rPr lang="en-US" altLang="zh-CN" smtClean="0"/>
              <a:t> very close. We can find out NOVA has changed the </a:t>
            </a:r>
            <a:r>
              <a:rPr lang="en-US" altLang="zh-CN" err="1" smtClean="0"/>
              <a:t>msync</a:t>
            </a:r>
            <a:r>
              <a:rPr lang="en-US" altLang="zh-CN" smtClean="0"/>
              <a:t>() behavior in its implementation, where it defines functions without those unnecessary actions. In conclusion, the overhead of the traditional </a:t>
            </a:r>
            <a:r>
              <a:rPr lang="en-US" altLang="zh-CN" err="1" smtClean="0"/>
              <a:t>msync</a:t>
            </a:r>
            <a:r>
              <a:rPr lang="en-US" altLang="zh-CN" smtClean="0"/>
              <a:t>() will largely under-evaluate the real performance of the </a:t>
            </a:r>
            <a:r>
              <a:rPr lang="en-US" altLang="zh-CN" smtClean="0"/>
              <a:t>NVMM- </a:t>
            </a:r>
            <a:r>
              <a:rPr lang="en-US" altLang="zh-CN" smtClean="0"/>
              <a:t>file system, and by switching to NVM-lib, new tool can reveal/</a:t>
            </a:r>
            <a:r>
              <a:rPr lang="en-IE" altLang="zh-CN" sz="1200" b="0" i="0" kern="1200" smtClean="0">
                <a:solidFill>
                  <a:schemeClr val="tx1"/>
                </a:solidFill>
                <a:effectLst/>
                <a:latin typeface="+mn-lt"/>
                <a:ea typeface="+mn-ea"/>
                <a:cs typeface="+mn-cs"/>
              </a:rPr>
              <a:t>rɪ'viːl</a:t>
            </a:r>
            <a:r>
              <a:rPr lang="en-US" altLang="zh-CN" smtClean="0"/>
              <a:t>/ the actual performance</a:t>
            </a:r>
            <a:endParaRPr lang="zh-CN" altLang="en-US"/>
          </a:p>
        </p:txBody>
      </p:sp>
      <p:sp>
        <p:nvSpPr>
          <p:cNvPr id="4" name="灯片编号占位符 3"/>
          <p:cNvSpPr>
            <a:spLocks noGrp="1"/>
          </p:cNvSpPr>
          <p:nvPr>
            <p:ph type="sldNum" sz="quarter" idx="10"/>
          </p:nvPr>
        </p:nvSpPr>
        <p:spPr/>
        <p:txBody>
          <a:bodyPr/>
          <a:lstStyle/>
          <a:p>
            <a:fld id="{48E00A5F-CC65-4B2C-B043-8D0CBFF09F06}" type="slidenum">
              <a:rPr lang="zh-CN" altLang="en-US" smtClean="0"/>
              <a:t>7</a:t>
            </a:fld>
            <a:endParaRPr lang="zh-CN" altLang="en-US"/>
          </a:p>
        </p:txBody>
      </p:sp>
    </p:spTree>
    <p:extLst>
      <p:ext uri="{BB962C8B-B14F-4D97-AF65-F5344CB8AC3E}">
        <p14:creationId xmlns:p14="http://schemas.microsoft.com/office/powerpoint/2010/main" val="3017300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mtClean="0"/>
              <a:t>Now</a:t>
            </a:r>
            <a:r>
              <a:rPr lang="en-US" altLang="zh-CN" baseline="0" smtClean="0"/>
              <a:t>, </a:t>
            </a:r>
            <a:r>
              <a:rPr lang="en-US" altLang="zh-CN" smtClean="0"/>
              <a:t>we try the new method of bypassing the CPU cache in comparison with the traditional method. The</a:t>
            </a:r>
            <a:r>
              <a:rPr lang="en-US" altLang="zh-CN" baseline="0" smtClean="0"/>
              <a:t> result </a:t>
            </a:r>
            <a:r>
              <a:rPr lang="en-US" altLang="zh-CN" smtClean="0"/>
              <a:t>in this Figure, for</a:t>
            </a:r>
            <a:r>
              <a:rPr lang="en-US" altLang="zh-CN" baseline="0" smtClean="0"/>
              <a:t> the data used once, t</a:t>
            </a:r>
            <a:r>
              <a:rPr lang="en-US" altLang="zh-CN" smtClean="0"/>
              <a:t>he throughput of bypassing the CPU cache is higher than the traditional method, average/</a:t>
            </a:r>
            <a:r>
              <a:rPr lang="en-IE" altLang="zh-CN" sz="1200" b="0" i="0" kern="1200" smtClean="0">
                <a:solidFill>
                  <a:schemeClr val="tx1"/>
                </a:solidFill>
                <a:effectLst/>
                <a:latin typeface="+mn-lt"/>
                <a:ea typeface="+mn-ea"/>
                <a:cs typeface="+mn-cs"/>
              </a:rPr>
              <a:t>ævərɪdʒ</a:t>
            </a:r>
            <a:r>
              <a:rPr lang="en-US" altLang="zh-CN" smtClean="0"/>
              <a:t>/ 1.7 times higher  Because the NVMM can be accessed directly and there is no overhead of disk I/O, so the overheads of cache miss and flushing CPU</a:t>
            </a:r>
            <a:r>
              <a:rPr lang="en-US" altLang="zh-CN" baseline="0" smtClean="0"/>
              <a:t> cache</a:t>
            </a:r>
            <a:r>
              <a:rPr lang="en-US" altLang="zh-CN" smtClean="0"/>
              <a:t> will cause significant impact on the throughput. Maybe bypassing CPU cache is meaningless for traditional file systems because the bottleneck is the disk I/O. However, for NVMM file systems, whether bypassing CPU cache or not has a big impact on performance, so it becomes a viable/</a:t>
            </a:r>
            <a:r>
              <a:rPr lang="en-IE" altLang="zh-CN" sz="1200" b="0" i="0" kern="1200" smtClean="0">
                <a:solidFill>
                  <a:schemeClr val="tx1"/>
                </a:solidFill>
                <a:effectLst/>
                <a:latin typeface="+mn-lt"/>
                <a:ea typeface="+mn-ea"/>
                <a:cs typeface="+mn-cs"/>
              </a:rPr>
              <a:t>vaɪəbl</a:t>
            </a:r>
            <a:r>
              <a:rPr lang="en-US" altLang="zh-CN" smtClean="0"/>
              <a:t>/ technique in pursuing for even higher performance. Making it an option in our new tool can be of big help to test those scenarios/</a:t>
            </a:r>
            <a:r>
              <a:rPr lang="en-IE" altLang="zh-CN" sz="1200" b="0" i="0" kern="1200" smtClean="0">
                <a:solidFill>
                  <a:schemeClr val="tx1"/>
                </a:solidFill>
                <a:effectLst/>
                <a:latin typeface="+mn-lt"/>
                <a:ea typeface="+mn-ea"/>
                <a:cs typeface="+mn-cs"/>
              </a:rPr>
              <a:t>si'na:riəu</a:t>
            </a:r>
            <a:r>
              <a:rPr lang="en-US" altLang="zh-CN" smtClean="0"/>
              <a:t>/, such</a:t>
            </a:r>
            <a:r>
              <a:rPr lang="en-US" altLang="zh-CN" baseline="0" smtClean="0"/>
              <a:t> as data used once</a:t>
            </a:r>
            <a:r>
              <a:rPr lang="en-US" altLang="zh-CN" smtClean="0"/>
              <a:t>. </a:t>
            </a:r>
            <a:endParaRPr lang="zh-CN" altLang="en-US"/>
          </a:p>
        </p:txBody>
      </p:sp>
      <p:sp>
        <p:nvSpPr>
          <p:cNvPr id="4" name="灯片编号占位符 3"/>
          <p:cNvSpPr>
            <a:spLocks noGrp="1"/>
          </p:cNvSpPr>
          <p:nvPr>
            <p:ph type="sldNum" sz="quarter" idx="10"/>
          </p:nvPr>
        </p:nvSpPr>
        <p:spPr/>
        <p:txBody>
          <a:bodyPr/>
          <a:lstStyle/>
          <a:p>
            <a:fld id="{48E00A5F-CC65-4B2C-B043-8D0CBFF09F06}" type="slidenum">
              <a:rPr lang="zh-CN" altLang="en-US" smtClean="0"/>
              <a:t>8</a:t>
            </a:fld>
            <a:endParaRPr lang="zh-CN" altLang="en-US"/>
          </a:p>
        </p:txBody>
      </p:sp>
    </p:spTree>
    <p:extLst>
      <p:ext uri="{BB962C8B-B14F-4D97-AF65-F5344CB8AC3E}">
        <p14:creationId xmlns:p14="http://schemas.microsoft.com/office/powerpoint/2010/main" val="2326136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smtClean="0"/>
              <a:t>In this paper, a new evaluation tool called NVMFS-</a:t>
            </a:r>
            <a:r>
              <a:rPr lang="en-US" altLang="zh-CN" err="1" smtClean="0"/>
              <a:t>IOzone</a:t>
            </a:r>
            <a:r>
              <a:rPr lang="en-US" altLang="zh-CN" smtClean="0"/>
              <a:t> is proposed to meet the new requirements of the NVMM file systems. Using the NVM-lib from Intel instead of traditional msync() for data consistent; Supporting the direct data path between CPU and NVMM;</a:t>
            </a:r>
            <a:r>
              <a:rPr lang="en-US" altLang="zh-CN" baseline="0" smtClean="0"/>
              <a:t> </a:t>
            </a:r>
            <a:r>
              <a:rPr lang="en-US" altLang="zh-CN" smtClean="0"/>
              <a:t>Adding the option of bypassing the CPU cache in the data </a:t>
            </a:r>
            <a:r>
              <a:rPr lang="en-US" altLang="zh-CN" smtClean="0"/>
              <a:t>path support the evaluation of the new scenarios for NVMM-based file systems.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mtClean="0"/>
              <a:t>. </a:t>
            </a:r>
            <a:r>
              <a:rPr lang="en-US" altLang="zh-CN" smtClean="0"/>
              <a:t>Their effectiveness/</a:t>
            </a:r>
            <a:r>
              <a:rPr lang="en-IE" altLang="zh-CN" sz="1200" b="0" i="0" kern="1200" smtClean="0">
                <a:solidFill>
                  <a:schemeClr val="tx1"/>
                </a:solidFill>
                <a:effectLst/>
                <a:latin typeface="+mn-lt"/>
                <a:ea typeface="+mn-ea"/>
                <a:cs typeface="+mn-cs"/>
              </a:rPr>
              <a:t>ɪ'fektɪvnɪs</a:t>
            </a:r>
            <a:r>
              <a:rPr lang="en-US" altLang="zh-CN" smtClean="0"/>
              <a:t>/ </a:t>
            </a:r>
            <a:r>
              <a:rPr lang="en-US" altLang="zh-CN" smtClean="0"/>
              <a:t>is verified with physical NVM hardware. The evaluation results show that our new benchmark tool can reveal the real performance not seen by traditional tools. That’s</a:t>
            </a:r>
            <a:r>
              <a:rPr lang="en-US" altLang="zh-CN" baseline="0" smtClean="0"/>
              <a:t> over. </a:t>
            </a:r>
            <a:r>
              <a:rPr lang="en-US" altLang="zh-CN" smtClean="0"/>
              <a:t>Thank you!</a:t>
            </a:r>
            <a:r>
              <a:rPr lang="en-US" altLang="zh-CN" baseline="0" smtClean="0"/>
              <a:t> </a:t>
            </a:r>
            <a:r>
              <a:rPr lang="en-US" altLang="zh-CN" smtClean="0"/>
              <a:t> </a:t>
            </a:r>
            <a:endParaRPr lang="zh-CN" altLang="en-US"/>
          </a:p>
        </p:txBody>
      </p:sp>
      <p:sp>
        <p:nvSpPr>
          <p:cNvPr id="4" name="灯片编号占位符 3"/>
          <p:cNvSpPr>
            <a:spLocks noGrp="1"/>
          </p:cNvSpPr>
          <p:nvPr>
            <p:ph type="sldNum" sz="quarter" idx="10"/>
          </p:nvPr>
        </p:nvSpPr>
        <p:spPr/>
        <p:txBody>
          <a:bodyPr/>
          <a:lstStyle/>
          <a:p>
            <a:fld id="{48E00A5F-CC65-4B2C-B043-8D0CBFF09F06}" type="slidenum">
              <a:rPr lang="zh-CN" altLang="en-US" smtClean="0"/>
              <a:t>9</a:t>
            </a:fld>
            <a:endParaRPr lang="zh-CN" altLang="en-US"/>
          </a:p>
        </p:txBody>
      </p:sp>
    </p:spTree>
    <p:extLst>
      <p:ext uri="{BB962C8B-B14F-4D97-AF65-F5344CB8AC3E}">
        <p14:creationId xmlns:p14="http://schemas.microsoft.com/office/powerpoint/2010/main" val="1753519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3BB5EB9-7F85-4140-BD1F-979A72EC51BA}" type="datetimeFigureOut">
              <a:rPr lang="zh-CN" altLang="en-US" smtClean="0"/>
              <a:t>2020/9/30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A8C12F-A01F-4741-AEA4-85A95755D1F4}" type="slidenum">
              <a:rPr lang="zh-CN" altLang="en-US" smtClean="0"/>
              <a:t>‹#›</a:t>
            </a:fld>
            <a:endParaRPr lang="zh-CN" altLang="en-US"/>
          </a:p>
        </p:txBody>
      </p:sp>
    </p:spTree>
    <p:extLst>
      <p:ext uri="{BB962C8B-B14F-4D97-AF65-F5344CB8AC3E}">
        <p14:creationId xmlns:p14="http://schemas.microsoft.com/office/powerpoint/2010/main" val="379655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3BB5EB9-7F85-4140-BD1F-979A72EC51BA}" type="datetimeFigureOut">
              <a:rPr lang="zh-CN" altLang="en-US" smtClean="0"/>
              <a:t>2020/9/30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A8C12F-A01F-4741-AEA4-85A95755D1F4}" type="slidenum">
              <a:rPr lang="zh-CN" altLang="en-US" smtClean="0"/>
              <a:t>‹#›</a:t>
            </a:fld>
            <a:endParaRPr lang="zh-CN" altLang="en-US"/>
          </a:p>
        </p:txBody>
      </p:sp>
    </p:spTree>
    <p:extLst>
      <p:ext uri="{BB962C8B-B14F-4D97-AF65-F5344CB8AC3E}">
        <p14:creationId xmlns:p14="http://schemas.microsoft.com/office/powerpoint/2010/main" val="2242778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3BB5EB9-7F85-4140-BD1F-979A72EC51BA}" type="datetimeFigureOut">
              <a:rPr lang="zh-CN" altLang="en-US" smtClean="0"/>
              <a:t>2020/9/30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A8C12F-A01F-4741-AEA4-85A95755D1F4}" type="slidenum">
              <a:rPr lang="zh-CN" altLang="en-US" smtClean="0"/>
              <a:t>‹#›</a:t>
            </a:fld>
            <a:endParaRPr lang="zh-CN" altLang="en-US"/>
          </a:p>
        </p:txBody>
      </p:sp>
    </p:spTree>
    <p:extLst>
      <p:ext uri="{BB962C8B-B14F-4D97-AF65-F5344CB8AC3E}">
        <p14:creationId xmlns:p14="http://schemas.microsoft.com/office/powerpoint/2010/main" val="2122799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3BB5EB9-7F85-4140-BD1F-979A72EC51BA}" type="datetimeFigureOut">
              <a:rPr lang="zh-CN" altLang="en-US" smtClean="0"/>
              <a:t>2020/9/30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A8C12F-A01F-4741-AEA4-85A95755D1F4}" type="slidenum">
              <a:rPr lang="zh-CN" altLang="en-US" smtClean="0"/>
              <a:t>‹#›</a:t>
            </a:fld>
            <a:endParaRPr lang="zh-CN" altLang="en-US"/>
          </a:p>
        </p:txBody>
      </p:sp>
    </p:spTree>
    <p:extLst>
      <p:ext uri="{BB962C8B-B14F-4D97-AF65-F5344CB8AC3E}">
        <p14:creationId xmlns:p14="http://schemas.microsoft.com/office/powerpoint/2010/main" val="1560418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3BB5EB9-7F85-4140-BD1F-979A72EC51BA}" type="datetimeFigureOut">
              <a:rPr lang="zh-CN" altLang="en-US" smtClean="0"/>
              <a:t>2020/9/30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A8C12F-A01F-4741-AEA4-85A95755D1F4}" type="slidenum">
              <a:rPr lang="zh-CN" altLang="en-US" smtClean="0"/>
              <a:t>‹#›</a:t>
            </a:fld>
            <a:endParaRPr lang="zh-CN" altLang="en-US"/>
          </a:p>
        </p:txBody>
      </p:sp>
    </p:spTree>
    <p:extLst>
      <p:ext uri="{BB962C8B-B14F-4D97-AF65-F5344CB8AC3E}">
        <p14:creationId xmlns:p14="http://schemas.microsoft.com/office/powerpoint/2010/main" val="2869313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3BB5EB9-7F85-4140-BD1F-979A72EC51BA}" type="datetimeFigureOut">
              <a:rPr lang="zh-CN" altLang="en-US" smtClean="0"/>
              <a:t>2020/9/30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A8C12F-A01F-4741-AEA4-85A95755D1F4}" type="slidenum">
              <a:rPr lang="zh-CN" altLang="en-US" smtClean="0"/>
              <a:t>‹#›</a:t>
            </a:fld>
            <a:endParaRPr lang="zh-CN" altLang="en-US"/>
          </a:p>
        </p:txBody>
      </p:sp>
    </p:spTree>
    <p:extLst>
      <p:ext uri="{BB962C8B-B14F-4D97-AF65-F5344CB8AC3E}">
        <p14:creationId xmlns:p14="http://schemas.microsoft.com/office/powerpoint/2010/main" val="3476215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3BB5EB9-7F85-4140-BD1F-979A72EC51BA}" type="datetimeFigureOut">
              <a:rPr lang="zh-CN" altLang="en-US" smtClean="0"/>
              <a:t>2020/9/30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DA8C12F-A01F-4741-AEA4-85A95755D1F4}" type="slidenum">
              <a:rPr lang="zh-CN" altLang="en-US" smtClean="0"/>
              <a:t>‹#›</a:t>
            </a:fld>
            <a:endParaRPr lang="zh-CN" altLang="en-US"/>
          </a:p>
        </p:txBody>
      </p:sp>
    </p:spTree>
    <p:extLst>
      <p:ext uri="{BB962C8B-B14F-4D97-AF65-F5344CB8AC3E}">
        <p14:creationId xmlns:p14="http://schemas.microsoft.com/office/powerpoint/2010/main" val="2580345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3BB5EB9-7F85-4140-BD1F-979A72EC51BA}" type="datetimeFigureOut">
              <a:rPr lang="zh-CN" altLang="en-US" smtClean="0"/>
              <a:t>2020/9/30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DA8C12F-A01F-4741-AEA4-85A95755D1F4}" type="slidenum">
              <a:rPr lang="zh-CN" altLang="en-US" smtClean="0"/>
              <a:t>‹#›</a:t>
            </a:fld>
            <a:endParaRPr lang="zh-CN" altLang="en-US"/>
          </a:p>
        </p:txBody>
      </p:sp>
    </p:spTree>
    <p:extLst>
      <p:ext uri="{BB962C8B-B14F-4D97-AF65-F5344CB8AC3E}">
        <p14:creationId xmlns:p14="http://schemas.microsoft.com/office/powerpoint/2010/main" val="916558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BB5EB9-7F85-4140-BD1F-979A72EC51BA}" type="datetimeFigureOut">
              <a:rPr lang="zh-CN" altLang="en-US" smtClean="0"/>
              <a:t>2020/9/30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DA8C12F-A01F-4741-AEA4-85A95755D1F4}" type="slidenum">
              <a:rPr lang="zh-CN" altLang="en-US" smtClean="0"/>
              <a:t>‹#›</a:t>
            </a:fld>
            <a:endParaRPr lang="zh-CN" altLang="en-US"/>
          </a:p>
        </p:txBody>
      </p:sp>
    </p:spTree>
    <p:extLst>
      <p:ext uri="{BB962C8B-B14F-4D97-AF65-F5344CB8AC3E}">
        <p14:creationId xmlns:p14="http://schemas.microsoft.com/office/powerpoint/2010/main" val="527026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3BB5EB9-7F85-4140-BD1F-979A72EC51BA}" type="datetimeFigureOut">
              <a:rPr lang="zh-CN" altLang="en-US" smtClean="0"/>
              <a:t>2020/9/30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A8C12F-A01F-4741-AEA4-85A95755D1F4}" type="slidenum">
              <a:rPr lang="zh-CN" altLang="en-US" smtClean="0"/>
              <a:t>‹#›</a:t>
            </a:fld>
            <a:endParaRPr lang="zh-CN" altLang="en-US"/>
          </a:p>
        </p:txBody>
      </p:sp>
    </p:spTree>
    <p:extLst>
      <p:ext uri="{BB962C8B-B14F-4D97-AF65-F5344CB8AC3E}">
        <p14:creationId xmlns:p14="http://schemas.microsoft.com/office/powerpoint/2010/main" val="401546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3BB5EB9-7F85-4140-BD1F-979A72EC51BA}" type="datetimeFigureOut">
              <a:rPr lang="zh-CN" altLang="en-US" smtClean="0"/>
              <a:t>2020/9/30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A8C12F-A01F-4741-AEA4-85A95755D1F4}" type="slidenum">
              <a:rPr lang="zh-CN" altLang="en-US" smtClean="0"/>
              <a:t>‹#›</a:t>
            </a:fld>
            <a:endParaRPr lang="zh-CN" altLang="en-US"/>
          </a:p>
        </p:txBody>
      </p:sp>
    </p:spTree>
    <p:extLst>
      <p:ext uri="{BB962C8B-B14F-4D97-AF65-F5344CB8AC3E}">
        <p14:creationId xmlns:p14="http://schemas.microsoft.com/office/powerpoint/2010/main" val="3508030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BB5EB9-7F85-4140-BD1F-979A72EC51BA}" type="datetimeFigureOut">
              <a:rPr lang="zh-CN" altLang="en-US" smtClean="0"/>
              <a:t>2020/9/30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8C12F-A01F-4741-AEA4-85A95755D1F4}" type="slidenum">
              <a:rPr lang="zh-CN" altLang="en-US" smtClean="0"/>
              <a:t>‹#›</a:t>
            </a:fld>
            <a:endParaRPr lang="zh-CN" altLang="en-US"/>
          </a:p>
        </p:txBody>
      </p:sp>
    </p:spTree>
    <p:extLst>
      <p:ext uri="{BB962C8B-B14F-4D97-AF65-F5344CB8AC3E}">
        <p14:creationId xmlns:p14="http://schemas.microsoft.com/office/powerpoint/2010/main" val="3647521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24744"/>
            <a:ext cx="5089707" cy="2325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1637336" y="3129098"/>
            <a:ext cx="2628971"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p:cNvSpPr/>
          <p:nvPr/>
        </p:nvSpPr>
        <p:spPr>
          <a:xfrm>
            <a:off x="5755704" y="1915244"/>
            <a:ext cx="3566433" cy="369332"/>
          </a:xfrm>
          <a:prstGeom prst="rect">
            <a:avLst/>
          </a:prstGeom>
        </p:spPr>
        <p:txBody>
          <a:bodyPr wrap="square">
            <a:spAutoFit/>
          </a:bodyPr>
          <a:lstStyle/>
          <a:p>
            <a:pPr marL="285750" indent="-285750">
              <a:buFont typeface="Arial" panose="020B0604020202020204" pitchFamily="34" charset="0"/>
              <a:buChar char="•"/>
            </a:pPr>
            <a:r>
              <a:rPr lang="en-US" altLang="zh-CN" b="1" smtClean="0"/>
              <a:t>Various NVM technologies </a:t>
            </a:r>
            <a:endParaRPr lang="zh-CN" altLang="en-US" b="1"/>
          </a:p>
        </p:txBody>
      </p:sp>
      <p:sp>
        <p:nvSpPr>
          <p:cNvPr id="9" name="矩形 8"/>
          <p:cNvSpPr/>
          <p:nvPr/>
        </p:nvSpPr>
        <p:spPr>
          <a:xfrm>
            <a:off x="5755704" y="4516578"/>
            <a:ext cx="3566433" cy="646331"/>
          </a:xfrm>
          <a:prstGeom prst="rect">
            <a:avLst/>
          </a:prstGeom>
        </p:spPr>
        <p:txBody>
          <a:bodyPr wrap="square">
            <a:spAutoFit/>
          </a:bodyPr>
          <a:lstStyle/>
          <a:p>
            <a:pPr marL="285750" indent="-285750">
              <a:buFont typeface="Arial" panose="020B0604020202020204" pitchFamily="34" charset="0"/>
              <a:buChar char="•"/>
            </a:pPr>
            <a:r>
              <a:rPr lang="en-US" altLang="zh-CN" b="1" smtClean="0"/>
              <a:t>The Intel </a:t>
            </a:r>
            <a:r>
              <a:rPr lang="en-US" altLang="zh-CN" b="1" err="1" smtClean="0"/>
              <a:t>Optane</a:t>
            </a:r>
            <a:r>
              <a:rPr lang="en-US" altLang="zh-CN" b="1" smtClean="0"/>
              <a:t> (3D </a:t>
            </a:r>
            <a:r>
              <a:rPr lang="en-US" altLang="zh-CN" b="1" err="1" smtClean="0"/>
              <a:t>Xpoint</a:t>
            </a:r>
            <a:r>
              <a:rPr lang="en-US" altLang="zh-CN" b="1" smtClean="0"/>
              <a:t>)</a:t>
            </a:r>
          </a:p>
          <a:p>
            <a:pPr marL="285750" indent="-285750">
              <a:buFont typeface="Arial" panose="020B0604020202020204" pitchFamily="34" charset="0"/>
              <a:buChar char="•"/>
            </a:pPr>
            <a:endParaRPr lang="zh-CN" altLang="en-US" b="1"/>
          </a:p>
        </p:txBody>
      </p:sp>
    </p:spTree>
    <p:extLst>
      <p:ext uri="{BB962C8B-B14F-4D97-AF65-F5344CB8AC3E}">
        <p14:creationId xmlns:p14="http://schemas.microsoft.com/office/powerpoint/2010/main" val="1676750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916" y="908720"/>
            <a:ext cx="4369048" cy="4168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组合 1"/>
          <p:cNvGrpSpPr/>
          <p:nvPr/>
        </p:nvGrpSpPr>
        <p:grpSpPr>
          <a:xfrm>
            <a:off x="5076056" y="908720"/>
            <a:ext cx="4572000" cy="3684137"/>
            <a:chOff x="5148064" y="2062882"/>
            <a:chExt cx="4572000" cy="3684137"/>
          </a:xfrm>
        </p:grpSpPr>
        <p:sp>
          <p:nvSpPr>
            <p:cNvPr id="4" name="矩形 3"/>
            <p:cNvSpPr/>
            <p:nvPr/>
          </p:nvSpPr>
          <p:spPr>
            <a:xfrm>
              <a:off x="5221800" y="2062882"/>
              <a:ext cx="2880320" cy="1200329"/>
            </a:xfrm>
            <a:prstGeom prst="rect">
              <a:avLst/>
            </a:prstGeom>
          </p:spPr>
          <p:txBody>
            <a:bodyPr wrap="square">
              <a:spAutoFit/>
            </a:bodyPr>
            <a:lstStyle/>
            <a:p>
              <a:r>
                <a:rPr lang="en-US" altLang="zh-CN"/>
                <a:t>T</a:t>
              </a:r>
              <a:r>
                <a:rPr lang="en-US" altLang="zh-CN" smtClean="0"/>
                <a:t>wo types of interfaces for file systems: </a:t>
              </a:r>
            </a:p>
            <a:p>
              <a:pPr marL="742950" lvl="1" indent="-285750">
                <a:buFont typeface="Arial" panose="020B0604020202020204" pitchFamily="34" charset="0"/>
                <a:buChar char="•"/>
              </a:pPr>
              <a:r>
                <a:rPr lang="en-US" altLang="zh-CN" smtClean="0"/>
                <a:t>POSIX </a:t>
              </a:r>
            </a:p>
            <a:p>
              <a:pPr marL="742950" lvl="1" indent="-285750">
                <a:buFont typeface="Arial" panose="020B0604020202020204" pitchFamily="34" charset="0"/>
                <a:buChar char="•"/>
              </a:pPr>
              <a:r>
                <a:rPr lang="en-US" altLang="zh-CN" err="1" smtClean="0"/>
                <a:t>mmap</a:t>
              </a:r>
              <a:r>
                <a:rPr lang="en-US" altLang="zh-CN" smtClean="0"/>
                <a:t>/DAX-</a:t>
              </a:r>
              <a:r>
                <a:rPr lang="en-US" altLang="zh-CN" err="1" smtClean="0"/>
                <a:t>mmap</a:t>
              </a:r>
              <a:endParaRPr lang="zh-CN" altLang="en-US"/>
            </a:p>
          </p:txBody>
        </p:sp>
        <p:sp>
          <p:nvSpPr>
            <p:cNvPr id="5" name="矩形 4"/>
            <p:cNvSpPr/>
            <p:nvPr/>
          </p:nvSpPr>
          <p:spPr>
            <a:xfrm>
              <a:off x="5148064" y="3438695"/>
              <a:ext cx="4572000" cy="2308324"/>
            </a:xfrm>
            <a:prstGeom prst="rect">
              <a:avLst/>
            </a:prstGeom>
          </p:spPr>
          <p:txBody>
            <a:bodyPr>
              <a:spAutoFit/>
            </a:bodyPr>
            <a:lstStyle/>
            <a:p>
              <a:r>
                <a:rPr lang="en-US" altLang="zh-CN"/>
                <a:t>T</a:t>
              </a:r>
              <a:r>
                <a:rPr lang="en-US" altLang="zh-CN" smtClean="0"/>
                <a:t>raditional file systems</a:t>
              </a:r>
              <a:r>
                <a:rPr lang="zh-CN" altLang="en-US" smtClean="0"/>
                <a:t>：</a:t>
              </a:r>
              <a:endParaRPr lang="en-US" altLang="zh-CN" smtClean="0"/>
            </a:p>
            <a:p>
              <a:pPr marL="742950" lvl="1" indent="-285750">
                <a:buFont typeface="Arial" panose="020B0604020202020204" pitchFamily="34" charset="0"/>
                <a:buChar char="•"/>
              </a:pPr>
              <a:r>
                <a:rPr lang="en-US" altLang="zh-CN" smtClean="0"/>
                <a:t>high speed page cache</a:t>
              </a:r>
            </a:p>
            <a:p>
              <a:pPr marL="742950" lvl="1" indent="-285750">
                <a:buFont typeface="Arial" panose="020B0604020202020204" pitchFamily="34" charset="0"/>
                <a:buChar char="•"/>
              </a:pPr>
              <a:r>
                <a:rPr lang="en-US" altLang="zh-CN" smtClean="0"/>
                <a:t>data will be copied twice:</a:t>
              </a:r>
            </a:p>
            <a:p>
              <a:pPr marL="285750" indent="-285750">
                <a:buFont typeface="Arial" panose="020B0604020202020204" pitchFamily="34" charset="0"/>
                <a:buChar char="•"/>
              </a:pPr>
              <a:endParaRPr lang="en-US" altLang="zh-CN"/>
            </a:p>
            <a:p>
              <a:r>
                <a:rPr lang="en-US" altLang="zh-CN"/>
                <a:t>T</a:t>
              </a:r>
              <a:r>
                <a:rPr lang="en-US" altLang="zh-CN" smtClean="0"/>
                <a:t>he new NVMM-based file systems:</a:t>
              </a:r>
            </a:p>
            <a:p>
              <a:pPr marL="742950" lvl="1" indent="-285750">
                <a:buFont typeface="Arial" panose="020B0604020202020204" pitchFamily="34" charset="0"/>
                <a:buChar char="•"/>
              </a:pPr>
              <a:r>
                <a:rPr lang="en-US" altLang="zh-CN" smtClean="0"/>
                <a:t>bypassing the page cache and </a:t>
              </a:r>
            </a:p>
            <a:p>
              <a:pPr marL="742950" lvl="1" indent="-285750">
                <a:buFont typeface="Arial" panose="020B0604020202020204" pitchFamily="34" charset="0"/>
                <a:buChar char="•"/>
              </a:pPr>
              <a:r>
                <a:rPr lang="en-US" altLang="zh-CN"/>
                <a:t>b</a:t>
              </a:r>
              <a:r>
                <a:rPr lang="en-US" altLang="zh-CN" smtClean="0"/>
                <a:t>ypassing the block-based I/O software stack.</a:t>
              </a:r>
              <a:endParaRPr lang="zh-CN" altLang="en-US"/>
            </a:p>
          </p:txBody>
        </p:sp>
      </p:grpSp>
    </p:spTree>
    <p:extLst>
      <p:ext uri="{BB962C8B-B14F-4D97-AF65-F5344CB8AC3E}">
        <p14:creationId xmlns:p14="http://schemas.microsoft.com/office/powerpoint/2010/main" val="4240934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199" y="1067717"/>
            <a:ext cx="3100823" cy="2953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3995936" y="1268760"/>
            <a:ext cx="5040560" cy="3139321"/>
          </a:xfrm>
          <a:prstGeom prst="rect">
            <a:avLst/>
          </a:prstGeom>
        </p:spPr>
        <p:txBody>
          <a:bodyPr wrap="square">
            <a:spAutoFit/>
          </a:bodyPr>
          <a:lstStyle/>
          <a:p>
            <a:pPr marL="342900" indent="-342900">
              <a:buFont typeface="+mj-lt"/>
              <a:buAutoNum type="alphaLcParenR"/>
            </a:pPr>
            <a:r>
              <a:rPr lang="en-IE" altLang="zh-CN"/>
              <a:t>Allocating a Mainbuffer in DRAM using </a:t>
            </a:r>
            <a:r>
              <a:rPr lang="en-IE" altLang="zh-CN" err="1"/>
              <a:t>malloc</a:t>
            </a:r>
            <a:r>
              <a:rPr lang="en-IE" altLang="zh-CN"/>
              <a:t>() </a:t>
            </a:r>
            <a:endParaRPr lang="en-IE" altLang="zh-CN" smtClean="0"/>
          </a:p>
          <a:p>
            <a:r>
              <a:rPr lang="en-IE" altLang="zh-CN" smtClean="0"/>
              <a:t> </a:t>
            </a:r>
          </a:p>
          <a:p>
            <a:pPr marL="342900" indent="-342900">
              <a:buFont typeface="+mj-lt"/>
              <a:buAutoNum type="alphaLcParenR" startAt="2"/>
            </a:pPr>
            <a:r>
              <a:rPr lang="en-IE" altLang="zh-CN" smtClean="0"/>
              <a:t>Getting </a:t>
            </a:r>
            <a:r>
              <a:rPr lang="en-IE" altLang="zh-CN"/>
              <a:t>the VM address </a:t>
            </a:r>
            <a:r>
              <a:rPr lang="en-IE" altLang="zh-CN" smtClean="0"/>
              <a:t>by </a:t>
            </a:r>
            <a:r>
              <a:rPr lang="en-IE" altLang="zh-CN" err="1"/>
              <a:t>mmap</a:t>
            </a:r>
            <a:r>
              <a:rPr lang="en-IE" altLang="zh-CN"/>
              <a:t>() to map the NVMM or disk space </a:t>
            </a:r>
            <a:endParaRPr lang="en-IE" altLang="zh-CN" smtClean="0"/>
          </a:p>
          <a:p>
            <a:pPr marL="342900" indent="-342900">
              <a:buFont typeface="+mj-lt"/>
              <a:buAutoNum type="alphaLcParenR" startAt="2"/>
            </a:pPr>
            <a:endParaRPr lang="en-IE" altLang="zh-CN" smtClean="0"/>
          </a:p>
          <a:p>
            <a:pPr marL="342900" indent="-342900">
              <a:buFont typeface="+mj-lt"/>
              <a:buAutoNum type="alphaLcParenR" startAt="2"/>
            </a:pPr>
            <a:r>
              <a:rPr lang="en-IE" altLang="zh-CN" smtClean="0"/>
              <a:t>Initializing  Mainbuffer </a:t>
            </a:r>
          </a:p>
          <a:p>
            <a:pPr marL="342900" indent="-342900">
              <a:buFont typeface="+mj-lt"/>
              <a:buAutoNum type="alphaLcParenR" startAt="2"/>
            </a:pPr>
            <a:endParaRPr lang="en-IE" altLang="zh-CN"/>
          </a:p>
          <a:p>
            <a:pPr marL="342900" indent="-342900">
              <a:buFont typeface="+mj-lt"/>
              <a:buAutoNum type="alphaLcParenR" startAt="2"/>
            </a:pPr>
            <a:r>
              <a:rPr lang="en-IE" altLang="zh-CN" smtClean="0"/>
              <a:t>Moving </a:t>
            </a:r>
            <a:r>
              <a:rPr lang="en-IE" altLang="zh-CN"/>
              <a:t>the Mainbuffer data from DRAM to Disk or NVMM </a:t>
            </a:r>
            <a:r>
              <a:rPr lang="en-IE" altLang="zh-CN" smtClean="0"/>
              <a:t>by </a:t>
            </a:r>
            <a:r>
              <a:rPr lang="en-IE" altLang="zh-CN"/>
              <a:t>calling </a:t>
            </a:r>
            <a:r>
              <a:rPr lang="en-IE" altLang="zh-CN" err="1"/>
              <a:t>bcopy</a:t>
            </a:r>
            <a:r>
              <a:rPr lang="en-IE" altLang="zh-CN"/>
              <a:t>() </a:t>
            </a:r>
            <a:endParaRPr lang="en-IE" altLang="zh-CN" smtClean="0"/>
          </a:p>
          <a:p>
            <a:pPr marL="342900" indent="-342900">
              <a:buFont typeface="+mj-lt"/>
              <a:buAutoNum type="alphaLcParenR" startAt="2"/>
            </a:pPr>
            <a:endParaRPr lang="en-IE" altLang="zh-CN" smtClean="0"/>
          </a:p>
          <a:p>
            <a:pPr marL="342900" indent="-342900">
              <a:buFont typeface="+mj-lt"/>
              <a:buAutoNum type="alphaLcParenR" startAt="2"/>
            </a:pPr>
            <a:r>
              <a:rPr lang="en-IE" altLang="zh-CN" smtClean="0"/>
              <a:t>Executing </a:t>
            </a:r>
            <a:r>
              <a:rPr lang="en-IE" altLang="zh-CN" err="1"/>
              <a:t>msync</a:t>
            </a:r>
            <a:r>
              <a:rPr lang="en-IE" altLang="zh-CN"/>
              <a:t>() to keep the data consistent</a:t>
            </a:r>
          </a:p>
        </p:txBody>
      </p:sp>
    </p:spTree>
    <p:extLst>
      <p:ext uri="{BB962C8B-B14F-4D97-AF65-F5344CB8AC3E}">
        <p14:creationId xmlns:p14="http://schemas.microsoft.com/office/powerpoint/2010/main" val="1554830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5832" y="904039"/>
            <a:ext cx="9159832" cy="5933672"/>
            <a:chOff x="-15832" y="548680"/>
            <a:chExt cx="9159832" cy="5933672"/>
          </a:xfrm>
        </p:grpSpPr>
        <p:pic>
          <p:nvPicPr>
            <p:cNvPr id="4098" name="Picture 2" descr="H:\Peking-university\research three(1)\Snipaste_2020-09-24_10-41-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548680"/>
              <a:ext cx="3991595" cy="3888432"/>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组合 9"/>
            <p:cNvGrpSpPr/>
            <p:nvPr/>
          </p:nvGrpSpPr>
          <p:grpSpPr>
            <a:xfrm>
              <a:off x="182613" y="548680"/>
              <a:ext cx="5616624" cy="4031873"/>
              <a:chOff x="164679" y="1229145"/>
              <a:chExt cx="5616624" cy="4031873"/>
            </a:xfrm>
          </p:grpSpPr>
          <p:sp>
            <p:nvSpPr>
              <p:cNvPr id="6" name="矩形 5"/>
              <p:cNvSpPr/>
              <p:nvPr/>
            </p:nvSpPr>
            <p:spPr>
              <a:xfrm>
                <a:off x="164679" y="1229145"/>
                <a:ext cx="4572000" cy="4031873"/>
              </a:xfrm>
              <a:prstGeom prst="rect">
                <a:avLst/>
              </a:prstGeom>
            </p:spPr>
            <p:txBody>
              <a:bodyPr>
                <a:spAutoFit/>
              </a:bodyPr>
              <a:lstStyle/>
              <a:p>
                <a:r>
                  <a:rPr lang="en-US" altLang="zh-CN" sz="1600"/>
                  <a:t>t</a:t>
                </a:r>
                <a:r>
                  <a:rPr lang="en-US" altLang="zh-CN" sz="1600" smtClean="0"/>
                  <a:t>raditional evaluation tools call </a:t>
                </a:r>
                <a:r>
                  <a:rPr lang="en-US" altLang="zh-CN" sz="1600" err="1" smtClean="0"/>
                  <a:t>msync</a:t>
                </a:r>
                <a:r>
                  <a:rPr lang="en-US" altLang="zh-CN" sz="1600" smtClean="0"/>
                  <a:t>()  </a:t>
                </a:r>
              </a:p>
              <a:p>
                <a:endParaRPr lang="en-US" altLang="zh-CN" sz="1600"/>
              </a:p>
              <a:p>
                <a:pPr marL="800100" lvl="1" indent="-342900">
                  <a:buFont typeface="+mj-lt"/>
                  <a:buAutoNum type="alphaLcParenR"/>
                </a:pPr>
                <a:r>
                  <a:rPr lang="en-US" altLang="zh-CN" sz="1600" smtClean="0"/>
                  <a:t>create a store barrier</a:t>
                </a:r>
              </a:p>
              <a:p>
                <a:pPr marL="800100" lvl="1" indent="-342900">
                  <a:buFont typeface="+mj-lt"/>
                  <a:buAutoNum type="alphaLcParenR"/>
                </a:pPr>
                <a:r>
                  <a:rPr lang="en-US" altLang="zh-CN" sz="1600" smtClean="0"/>
                  <a:t>require the operating system to find dirty pages</a:t>
                </a:r>
              </a:p>
              <a:p>
                <a:pPr marL="800100" lvl="1" indent="-342900">
                  <a:buFont typeface="+mj-lt"/>
                  <a:buAutoNum type="alphaLcParenR"/>
                </a:pPr>
                <a:r>
                  <a:rPr lang="en-US" altLang="zh-CN" sz="1600" smtClean="0"/>
                  <a:t> flush dirty pages to the disk</a:t>
                </a:r>
              </a:p>
              <a:p>
                <a:pPr marL="342900" indent="-342900">
                  <a:buFont typeface="+mj-lt"/>
                  <a:buAutoNum type="alphaLcParenR"/>
                </a:pPr>
                <a:endParaRPr lang="en-US" altLang="zh-CN" sz="1600" smtClean="0"/>
              </a:p>
              <a:p>
                <a:pPr marL="342900" indent="-342900">
                  <a:buFont typeface="+mj-lt"/>
                  <a:buAutoNum type="alphaLcParenR"/>
                </a:pPr>
                <a:endParaRPr lang="en-US" altLang="zh-CN" sz="1600" smtClean="0"/>
              </a:p>
              <a:p>
                <a:r>
                  <a:rPr lang="en-US" altLang="zh-CN" sz="1600" b="1">
                    <a:solidFill>
                      <a:srgbClr val="FF0000"/>
                    </a:solidFill>
                  </a:rPr>
                  <a:t>However</a:t>
                </a:r>
                <a:r>
                  <a:rPr lang="zh-CN" altLang="en-US" sz="1600" b="1" smtClean="0">
                    <a:solidFill>
                      <a:srgbClr val="FF0000"/>
                    </a:solidFill>
                  </a:rPr>
                  <a:t>，</a:t>
                </a:r>
                <a:r>
                  <a:rPr lang="en-US" altLang="zh-CN" sz="1600" smtClean="0"/>
                  <a:t> for the NVMM-based file system</a:t>
                </a:r>
                <a:r>
                  <a:rPr lang="zh-CN" altLang="en-US" sz="1600" smtClean="0"/>
                  <a:t>：</a:t>
                </a:r>
                <a:endParaRPr lang="en-US" altLang="zh-CN" sz="1600" smtClean="0"/>
              </a:p>
              <a:p>
                <a:pPr marL="742950" lvl="1" indent="-285750">
                  <a:buFont typeface="Arial" panose="020B0604020202020204" pitchFamily="34" charset="0"/>
                  <a:buChar char="•"/>
                </a:pPr>
                <a:endParaRPr lang="en-US" altLang="zh-CN" sz="1600" smtClean="0"/>
              </a:p>
              <a:p>
                <a:pPr marL="742950" lvl="1" indent="-285750">
                  <a:buFont typeface="Arial" panose="020B0604020202020204" pitchFamily="34" charset="0"/>
                  <a:buChar char="•"/>
                </a:pPr>
                <a:r>
                  <a:rPr lang="en-US" altLang="zh-CN" sz="1600" smtClean="0"/>
                  <a:t>bypasses the page cache</a:t>
                </a:r>
              </a:p>
              <a:p>
                <a:pPr marL="742950" lvl="1" indent="-285750">
                  <a:buFont typeface="Arial" panose="020B0604020202020204" pitchFamily="34" charset="0"/>
                  <a:buChar char="•"/>
                </a:pPr>
                <a:r>
                  <a:rPr lang="en-US" altLang="zh-CN" sz="1600" smtClean="0"/>
                  <a:t>CPU can load/store NVMM directly by the mapping</a:t>
                </a:r>
              </a:p>
              <a:p>
                <a:endParaRPr lang="en-US" altLang="zh-CN" sz="1600">
                  <a:solidFill>
                    <a:srgbClr val="FF0000"/>
                  </a:solidFill>
                </a:endParaRPr>
              </a:p>
              <a:p>
                <a:r>
                  <a:rPr lang="en-US" altLang="zh-CN" sz="1600" b="1" smtClean="0">
                    <a:solidFill>
                      <a:srgbClr val="FF0000"/>
                    </a:solidFill>
                  </a:rPr>
                  <a:t>So, </a:t>
                </a:r>
                <a:r>
                  <a:rPr lang="en-US" altLang="zh-CN" sz="1600" smtClean="0"/>
                  <a:t>the operating system only needs to flush the CPU cache to write the changes to the NVMM</a:t>
                </a:r>
                <a:endParaRPr lang="zh-CN" altLang="en-US" sz="1600">
                  <a:solidFill>
                    <a:srgbClr val="FF0000"/>
                  </a:solidFill>
                </a:endParaRPr>
              </a:p>
            </p:txBody>
          </p:sp>
          <p:sp>
            <p:nvSpPr>
              <p:cNvPr id="7" name="右箭头 6"/>
              <p:cNvSpPr/>
              <p:nvPr/>
            </p:nvSpPr>
            <p:spPr>
              <a:xfrm>
                <a:off x="3491880" y="1367277"/>
                <a:ext cx="288032" cy="1064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756571" y="1235831"/>
                <a:ext cx="2024732" cy="338554"/>
              </a:xfrm>
              <a:prstGeom prst="rect">
                <a:avLst/>
              </a:prstGeom>
            </p:spPr>
            <p:txBody>
              <a:bodyPr wrap="square">
                <a:spAutoFit/>
              </a:bodyPr>
              <a:lstStyle/>
              <a:p>
                <a:r>
                  <a:rPr lang="en-US" altLang="zh-CN" sz="1600" smtClean="0"/>
                  <a:t>keep data consistent</a:t>
                </a:r>
                <a:endParaRPr lang="zh-CN" altLang="en-US" sz="1600"/>
              </a:p>
            </p:txBody>
          </p:sp>
        </p:grpSp>
        <p:cxnSp>
          <p:nvCxnSpPr>
            <p:cNvPr id="9" name="直接连接符 8"/>
            <p:cNvCxnSpPr/>
            <p:nvPr/>
          </p:nvCxnSpPr>
          <p:spPr>
            <a:xfrm>
              <a:off x="0" y="4580553"/>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122" name="Picture 2" descr="H:\Peking-university\research three(1)\Snipaste_2020-09-24_10-58-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8613" y="4723422"/>
              <a:ext cx="3631554" cy="175893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15832" y="4941167"/>
              <a:ext cx="2589187" cy="1323439"/>
            </a:xfrm>
            <a:prstGeom prst="rect">
              <a:avLst/>
            </a:prstGeom>
          </p:spPr>
          <p:txBody>
            <a:bodyPr wrap="square">
              <a:spAutoFit/>
            </a:bodyPr>
            <a:lstStyle/>
            <a:p>
              <a:r>
                <a:rPr lang="en-US" altLang="zh-CN" sz="1600" b="1" smtClean="0">
                  <a:solidFill>
                    <a:srgbClr val="FF0000"/>
                  </a:solidFill>
                </a:rPr>
                <a:t>Conveniently, </a:t>
              </a:r>
              <a:r>
                <a:rPr lang="en-US" altLang="zh-CN" sz="1600" smtClean="0"/>
                <a:t>Intel provides NVM libraries </a:t>
              </a:r>
            </a:p>
            <a:p>
              <a:pPr marL="742950" lvl="1" indent="-285750">
                <a:buFont typeface="Arial" panose="020B0604020202020204" pitchFamily="34" charset="0"/>
                <a:buChar char="•"/>
              </a:pPr>
              <a:endParaRPr lang="en-US" altLang="zh-CN" sz="1600" smtClean="0"/>
            </a:p>
            <a:p>
              <a:pPr marL="742950" lvl="1" indent="-285750">
                <a:buFont typeface="Arial" panose="020B0604020202020204" pitchFamily="34" charset="0"/>
                <a:buChar char="•"/>
              </a:pPr>
              <a:r>
                <a:rPr lang="en-US" altLang="zh-CN" sz="1600" err="1" smtClean="0"/>
                <a:t>libpmem</a:t>
              </a:r>
              <a:r>
                <a:rPr lang="en-US" altLang="zh-CN" sz="1600" smtClean="0"/>
                <a:t> </a:t>
              </a:r>
            </a:p>
            <a:p>
              <a:pPr marL="742950" lvl="1" indent="-285750">
                <a:buFont typeface="Arial" panose="020B0604020202020204" pitchFamily="34" charset="0"/>
                <a:buChar char="•"/>
              </a:pPr>
              <a:r>
                <a:rPr lang="en-US" altLang="zh-CN" sz="1600" err="1" smtClean="0"/>
                <a:t>libpmemobj</a:t>
              </a:r>
              <a:endParaRPr lang="zh-CN" altLang="en-US" sz="1600"/>
            </a:p>
          </p:txBody>
        </p:sp>
      </p:grpSp>
      <p:sp>
        <p:nvSpPr>
          <p:cNvPr id="13" name="矩形 12"/>
          <p:cNvSpPr/>
          <p:nvPr/>
        </p:nvSpPr>
        <p:spPr>
          <a:xfrm>
            <a:off x="210717" y="321748"/>
            <a:ext cx="2377446" cy="400110"/>
          </a:xfrm>
          <a:prstGeom prst="rect">
            <a:avLst/>
          </a:prstGeom>
        </p:spPr>
        <p:txBody>
          <a:bodyPr wrap="none">
            <a:spAutoFit/>
          </a:bodyPr>
          <a:lstStyle/>
          <a:p>
            <a:r>
              <a:rPr lang="en-IE" altLang="zh-CN" sz="2000" b="1" smtClean="0"/>
              <a:t>The flushing method</a:t>
            </a:r>
            <a:endParaRPr lang="zh-CN" altLang="en-US" sz="2000" b="1"/>
          </a:p>
        </p:txBody>
      </p:sp>
    </p:spTree>
    <p:extLst>
      <p:ext uri="{BB962C8B-B14F-4D97-AF65-F5344CB8AC3E}">
        <p14:creationId xmlns:p14="http://schemas.microsoft.com/office/powerpoint/2010/main" val="1161641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1520" y="404664"/>
            <a:ext cx="2511265" cy="369332"/>
          </a:xfrm>
          <a:prstGeom prst="rect">
            <a:avLst/>
          </a:prstGeom>
        </p:spPr>
        <p:txBody>
          <a:bodyPr wrap="none">
            <a:spAutoFit/>
          </a:bodyPr>
          <a:lstStyle/>
          <a:p>
            <a:r>
              <a:rPr lang="en-IE" altLang="zh-CN" smtClean="0"/>
              <a:t>Bypassing the CPU cache</a:t>
            </a:r>
            <a:endParaRPr lang="zh-CN" altLang="en-US"/>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8940" y="589330"/>
            <a:ext cx="3718546"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251520" y="1628800"/>
            <a:ext cx="4752528" cy="2308324"/>
          </a:xfrm>
          <a:prstGeom prst="rect">
            <a:avLst/>
          </a:prstGeom>
        </p:spPr>
        <p:txBody>
          <a:bodyPr wrap="square">
            <a:spAutoFit/>
          </a:bodyPr>
          <a:lstStyle/>
          <a:p>
            <a:pPr marL="285750" indent="-285750">
              <a:buFont typeface="Arial" panose="020B0604020202020204" pitchFamily="34" charset="0"/>
              <a:buChar char="•"/>
            </a:pPr>
            <a:r>
              <a:rPr lang="en-US" altLang="zh-CN" smtClean="0"/>
              <a:t>For scenarios where </a:t>
            </a:r>
            <a:r>
              <a:rPr lang="en-US" altLang="zh-CN"/>
              <a:t>data is only used </a:t>
            </a:r>
            <a:r>
              <a:rPr lang="en-US" altLang="zh-CN" smtClean="0"/>
              <a:t>once , passing CPU cache will bring some overhead </a:t>
            </a:r>
            <a:endParaRPr lang="en-US" altLang="zh-CN"/>
          </a:p>
          <a:p>
            <a:pPr marL="285750" indent="-285750">
              <a:buFont typeface="Arial" panose="020B0604020202020204" pitchFamily="34" charset="0"/>
              <a:buChar char="•"/>
            </a:pPr>
            <a:endParaRPr lang="en-US" altLang="zh-CN" smtClean="0"/>
          </a:p>
          <a:p>
            <a:pPr marL="285750" indent="-285750">
              <a:buFont typeface="Arial" panose="020B0604020202020204" pitchFamily="34" charset="0"/>
              <a:buChar char="•"/>
            </a:pPr>
            <a:endParaRPr lang="en-US" altLang="zh-CN" smtClean="0"/>
          </a:p>
          <a:p>
            <a:pPr marL="285750" indent="-285750">
              <a:buFont typeface="Arial" panose="020B0604020202020204" pitchFamily="34" charset="0"/>
              <a:buChar char="•"/>
            </a:pPr>
            <a:r>
              <a:rPr lang="en-US" altLang="zh-CN"/>
              <a:t>when data in the files are only processed </a:t>
            </a:r>
            <a:r>
              <a:rPr lang="en-US" altLang="zh-CN" smtClean="0"/>
              <a:t>once, </a:t>
            </a:r>
            <a:r>
              <a:rPr lang="en-US" altLang="zh-CN"/>
              <a:t> </a:t>
            </a:r>
            <a:r>
              <a:rPr lang="en-US" altLang="zh-CN" smtClean="0"/>
              <a:t>pursuing </a:t>
            </a:r>
            <a:r>
              <a:rPr lang="en-US" altLang="zh-CN"/>
              <a:t>for even higher performance with the DAX-</a:t>
            </a:r>
            <a:r>
              <a:rPr lang="en-US" altLang="zh-CN" err="1"/>
              <a:t>mmap</a:t>
            </a:r>
            <a:r>
              <a:rPr lang="en-US" altLang="zh-CN"/>
              <a:t> interface</a:t>
            </a:r>
            <a:r>
              <a:rPr lang="en-US" altLang="zh-CN" smtClean="0"/>
              <a:t>,</a:t>
            </a:r>
          </a:p>
          <a:p>
            <a:pPr marL="285750" indent="-285750">
              <a:buFont typeface="Arial" panose="020B0604020202020204" pitchFamily="34" charset="0"/>
              <a:buChar char="•"/>
            </a:pPr>
            <a:endParaRPr lang="en-US" altLang="zh-CN"/>
          </a:p>
        </p:txBody>
      </p:sp>
    </p:spTree>
    <p:extLst>
      <p:ext uri="{BB962C8B-B14F-4D97-AF65-F5344CB8AC3E}">
        <p14:creationId xmlns:p14="http://schemas.microsoft.com/office/powerpoint/2010/main" val="3845778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49909" y="2492896"/>
            <a:ext cx="6840760" cy="1754326"/>
          </a:xfrm>
          <a:prstGeom prst="rect">
            <a:avLst/>
          </a:prstGeom>
        </p:spPr>
        <p:txBody>
          <a:bodyPr wrap="square">
            <a:spAutoFit/>
          </a:bodyPr>
          <a:lstStyle/>
          <a:p>
            <a:pPr marL="285750" indent="-285750">
              <a:buFont typeface="Arial" panose="020B0604020202020204" pitchFamily="34" charset="0"/>
              <a:buChar char="•"/>
            </a:pPr>
            <a:r>
              <a:rPr lang="en-US" altLang="zh-CN" err="1"/>
              <a:t>Optane</a:t>
            </a:r>
            <a:r>
              <a:rPr lang="en-US" altLang="zh-CN"/>
              <a:t> DC persistent memory– </a:t>
            </a:r>
            <a:r>
              <a:rPr lang="en-US" altLang="zh-CN" smtClean="0"/>
              <a:t>NMA1XXD128GQS</a:t>
            </a:r>
          </a:p>
          <a:p>
            <a:pPr marL="285750" indent="-285750">
              <a:buFont typeface="Arial" panose="020B0604020202020204" pitchFamily="34" charset="0"/>
              <a:buChar char="•"/>
            </a:pPr>
            <a:endParaRPr lang="en-US" altLang="zh-CN" smtClean="0"/>
          </a:p>
          <a:p>
            <a:pPr marL="285750" indent="-285750">
              <a:buFont typeface="Arial" panose="020B0604020202020204" pitchFamily="34" charset="0"/>
              <a:buChar char="•"/>
            </a:pPr>
            <a:r>
              <a:rPr lang="en-US" altLang="zh-CN"/>
              <a:t>Intel(R) Xeon(R) Platinum 8268 CPU @ 2.90GHz with cache size of 36608 </a:t>
            </a:r>
            <a:r>
              <a:rPr lang="en-US" altLang="zh-CN" smtClean="0"/>
              <a:t>KB</a:t>
            </a:r>
          </a:p>
          <a:p>
            <a:pPr marL="285750" indent="-285750">
              <a:buFont typeface="Arial" panose="020B0604020202020204" pitchFamily="34" charset="0"/>
              <a:buChar char="•"/>
            </a:pPr>
            <a:endParaRPr lang="en-US" altLang="zh-CN" smtClean="0"/>
          </a:p>
          <a:p>
            <a:pPr marL="285750" indent="-285750">
              <a:buFont typeface="Arial" panose="020B0604020202020204" pitchFamily="34" charset="0"/>
              <a:buChar char="•"/>
            </a:pPr>
            <a:r>
              <a:rPr lang="en-US" altLang="zh-CN" smtClean="0"/>
              <a:t>The </a:t>
            </a:r>
            <a:r>
              <a:rPr lang="en-US" altLang="zh-CN"/>
              <a:t>DRAM is Micron </a:t>
            </a:r>
            <a:r>
              <a:rPr lang="en-US" altLang="zh-CN" smtClean="0"/>
              <a:t>with size of </a:t>
            </a:r>
            <a:r>
              <a:rPr lang="en-US" altLang="zh-CN"/>
              <a:t>128GB</a:t>
            </a:r>
            <a:endParaRPr lang="zh-CN" altLang="en-US"/>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6239125" y="103320"/>
            <a:ext cx="2232246" cy="3118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107504" y="714712"/>
            <a:ext cx="2948051" cy="400110"/>
          </a:xfrm>
          <a:prstGeom prst="rect">
            <a:avLst/>
          </a:prstGeom>
        </p:spPr>
        <p:txBody>
          <a:bodyPr wrap="none">
            <a:spAutoFit/>
          </a:bodyPr>
          <a:lstStyle/>
          <a:p>
            <a:r>
              <a:rPr lang="en-IE" altLang="zh-CN" sz="2000" b="1" smtClean="0"/>
              <a:t>Experiment configuration</a:t>
            </a:r>
            <a:endParaRPr lang="zh-CN" altLang="en-US" sz="2000" b="1"/>
          </a:p>
        </p:txBody>
      </p:sp>
    </p:spTree>
    <p:extLst>
      <p:ext uri="{BB962C8B-B14F-4D97-AF65-F5344CB8AC3E}">
        <p14:creationId xmlns:p14="http://schemas.microsoft.com/office/powerpoint/2010/main" val="59847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1936907"/>
            <a:ext cx="4308139" cy="2308324"/>
          </a:xfrm>
          <a:prstGeom prst="rect">
            <a:avLst/>
          </a:prstGeom>
        </p:spPr>
        <p:txBody>
          <a:bodyPr wrap="square">
            <a:spAutoFit/>
          </a:bodyPr>
          <a:lstStyle/>
          <a:p>
            <a:pPr marL="285750" indent="-285750">
              <a:buFont typeface="Arial" panose="020B0604020202020204" pitchFamily="34" charset="0"/>
              <a:buChar char="•"/>
            </a:pPr>
            <a:r>
              <a:rPr lang="en-US" altLang="zh-CN"/>
              <a:t>W</a:t>
            </a:r>
            <a:r>
              <a:rPr lang="en-US" altLang="zh-CN" smtClean="0"/>
              <a:t>ith </a:t>
            </a:r>
            <a:r>
              <a:rPr lang="en-US" altLang="zh-CN"/>
              <a:t>an average increase of 1.4 times, and a maximum increase of 2.1 </a:t>
            </a:r>
            <a:r>
              <a:rPr lang="en-US" altLang="zh-CN" smtClean="0"/>
              <a:t>times</a:t>
            </a:r>
          </a:p>
          <a:p>
            <a:endParaRPr lang="en-US" altLang="zh-CN"/>
          </a:p>
          <a:p>
            <a:pPr marL="285750" indent="-285750">
              <a:buFont typeface="Arial" panose="020B0604020202020204" pitchFamily="34" charset="0"/>
              <a:buChar char="•"/>
            </a:pPr>
            <a:endParaRPr lang="en-US" altLang="zh-CN" smtClean="0"/>
          </a:p>
          <a:p>
            <a:pPr marL="285750" indent="-285750">
              <a:buFont typeface="Arial" panose="020B0604020202020204" pitchFamily="34" charset="0"/>
              <a:buChar char="•"/>
            </a:pPr>
            <a:r>
              <a:rPr lang="en-US" altLang="zh-CN" smtClean="0"/>
              <a:t>The </a:t>
            </a:r>
            <a:r>
              <a:rPr lang="en-US" altLang="zh-CN"/>
              <a:t>overhead of the traditional </a:t>
            </a:r>
            <a:r>
              <a:rPr lang="en-US" altLang="zh-CN" err="1"/>
              <a:t>msync</a:t>
            </a:r>
            <a:r>
              <a:rPr lang="en-US" altLang="zh-CN"/>
              <a:t>() will largely under-evaluate the </a:t>
            </a:r>
            <a:r>
              <a:rPr lang="en-US" altLang="zh-CN" smtClean="0"/>
              <a:t>real performance </a:t>
            </a:r>
            <a:r>
              <a:rPr lang="en-US" altLang="zh-CN"/>
              <a:t>of the </a:t>
            </a:r>
            <a:r>
              <a:rPr lang="en-US" altLang="zh-CN" smtClean="0"/>
              <a:t>NVMM-based </a:t>
            </a:r>
            <a:r>
              <a:rPr lang="en-US" altLang="zh-CN"/>
              <a:t>file system</a:t>
            </a:r>
            <a:endParaRPr lang="zh-CN" altLang="en-US"/>
          </a:p>
        </p:txBody>
      </p:sp>
      <p:grpSp>
        <p:nvGrpSpPr>
          <p:cNvPr id="7" name="组合 6"/>
          <p:cNvGrpSpPr/>
          <p:nvPr/>
        </p:nvGrpSpPr>
        <p:grpSpPr>
          <a:xfrm>
            <a:off x="4283968" y="456112"/>
            <a:ext cx="4536504" cy="3582725"/>
            <a:chOff x="4487651" y="1484784"/>
            <a:chExt cx="4260813" cy="3438709"/>
          </a:xfrm>
        </p:grpSpPr>
        <p:grpSp>
          <p:nvGrpSpPr>
            <p:cNvPr id="3" name="组合 2"/>
            <p:cNvGrpSpPr/>
            <p:nvPr/>
          </p:nvGrpSpPr>
          <p:grpSpPr>
            <a:xfrm>
              <a:off x="4487651" y="1637981"/>
              <a:ext cx="4224015" cy="3285512"/>
              <a:chOff x="3059832" y="1784350"/>
              <a:chExt cx="4224015" cy="3285512"/>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1784350"/>
                <a:ext cx="4224015" cy="1797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3616774"/>
                <a:ext cx="2495823" cy="1453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0263" y="1484784"/>
              <a:ext cx="4078201" cy="118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矩形 10"/>
          <p:cNvSpPr/>
          <p:nvPr/>
        </p:nvSpPr>
        <p:spPr>
          <a:xfrm>
            <a:off x="6012159" y="2488917"/>
            <a:ext cx="1584177" cy="1516147"/>
          </a:xfrm>
          <a:prstGeom prst="rect">
            <a:avLst/>
          </a:prstGeom>
          <a:noFill/>
          <a:ln w="5715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65674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Peking-university\research three(1)\SYSTOR\Snipaste_2020-09-26_22-19-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813451"/>
            <a:ext cx="6769100" cy="31623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1043608" y="4437112"/>
            <a:ext cx="3860288" cy="1477328"/>
          </a:xfrm>
          <a:prstGeom prst="rect">
            <a:avLst/>
          </a:prstGeom>
        </p:spPr>
        <p:txBody>
          <a:bodyPr wrap="none">
            <a:spAutoFit/>
          </a:bodyPr>
          <a:lstStyle/>
          <a:p>
            <a:pPr marL="285750" indent="-285750">
              <a:buFont typeface="Arial" panose="020B0604020202020204" pitchFamily="34" charset="0"/>
              <a:buChar char="•"/>
            </a:pPr>
            <a:r>
              <a:rPr lang="en-US" altLang="zh-CN"/>
              <a:t>average 1.7 times higher </a:t>
            </a:r>
            <a:endParaRPr lang="en-US" altLang="zh-CN" smtClean="0"/>
          </a:p>
          <a:p>
            <a:pPr marL="285750" indent="-285750">
              <a:buFont typeface="Arial" panose="020B0604020202020204" pitchFamily="34" charset="0"/>
              <a:buChar char="•"/>
            </a:pPr>
            <a:endParaRPr lang="en-US" altLang="zh-CN"/>
          </a:p>
          <a:p>
            <a:pPr marL="285750" indent="-285750">
              <a:buFont typeface="Arial" panose="020B0604020202020204" pitchFamily="34" charset="0"/>
              <a:buChar char="•"/>
            </a:pPr>
            <a:r>
              <a:rPr lang="en-US" altLang="zh-CN" smtClean="0"/>
              <a:t>For the scenarios of data used once,</a:t>
            </a:r>
          </a:p>
          <a:p>
            <a:r>
              <a:rPr lang="en-US" altLang="zh-CN"/>
              <a:t>b</a:t>
            </a:r>
            <a:r>
              <a:rPr lang="en-US" altLang="zh-CN" smtClean="0"/>
              <a:t>ypassing CPU cache is better</a:t>
            </a:r>
          </a:p>
          <a:p>
            <a:endParaRPr lang="en-US" altLang="zh-CN" smtClean="0"/>
          </a:p>
        </p:txBody>
      </p:sp>
    </p:spTree>
    <p:extLst>
      <p:ext uri="{BB962C8B-B14F-4D97-AF65-F5344CB8AC3E}">
        <p14:creationId xmlns:p14="http://schemas.microsoft.com/office/powerpoint/2010/main" val="2362175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5536" y="908720"/>
            <a:ext cx="7056784" cy="3970318"/>
          </a:xfrm>
          <a:prstGeom prst="rect">
            <a:avLst/>
          </a:prstGeom>
        </p:spPr>
        <p:txBody>
          <a:bodyPr wrap="square">
            <a:spAutoFit/>
          </a:bodyPr>
          <a:lstStyle/>
          <a:p>
            <a:r>
              <a:rPr lang="en-US" altLang="zh-CN" b="1" smtClean="0"/>
              <a:t>NVMFS-</a:t>
            </a:r>
            <a:r>
              <a:rPr lang="en-US" altLang="zh-CN" b="1" err="1" smtClean="0"/>
              <a:t>Iozone</a:t>
            </a:r>
            <a:endParaRPr lang="en-US" altLang="zh-CN" b="1" smtClean="0"/>
          </a:p>
          <a:p>
            <a:endParaRPr lang="en-US" altLang="zh-CN" b="1" smtClean="0"/>
          </a:p>
          <a:p>
            <a:pPr marL="742950" lvl="1" indent="-285750">
              <a:buFont typeface="Arial" panose="020B0604020202020204" pitchFamily="34" charset="0"/>
              <a:buChar char="•"/>
            </a:pPr>
            <a:r>
              <a:rPr lang="en-US" altLang="zh-CN"/>
              <a:t>U</a:t>
            </a:r>
            <a:r>
              <a:rPr lang="en-US" altLang="zh-CN" smtClean="0"/>
              <a:t>sing </a:t>
            </a:r>
            <a:r>
              <a:rPr lang="en-US" altLang="zh-CN"/>
              <a:t>the NVM-lib from Intel instead </a:t>
            </a:r>
            <a:r>
              <a:rPr lang="en-US" altLang="zh-CN" smtClean="0"/>
              <a:t>of traditional </a:t>
            </a:r>
            <a:r>
              <a:rPr lang="en-US" altLang="zh-CN" err="1"/>
              <a:t>msync</a:t>
            </a:r>
            <a:r>
              <a:rPr lang="en-US" altLang="zh-CN"/>
              <a:t>() for data </a:t>
            </a:r>
            <a:r>
              <a:rPr lang="en-US" altLang="zh-CN" smtClean="0"/>
              <a:t>consistency, improving the accuracy of the evaluation results.</a:t>
            </a:r>
          </a:p>
          <a:p>
            <a:pPr lvl="1"/>
            <a:endParaRPr lang="en-US" altLang="zh-CN" smtClean="0"/>
          </a:p>
          <a:p>
            <a:pPr lvl="1"/>
            <a:r>
              <a:rPr lang="en-US" altLang="zh-CN" smtClean="0"/>
              <a:t> </a:t>
            </a:r>
          </a:p>
          <a:p>
            <a:pPr marL="742950" lvl="1" indent="-285750">
              <a:buFont typeface="Arial" panose="020B0604020202020204" pitchFamily="34" charset="0"/>
              <a:buChar char="•"/>
            </a:pPr>
            <a:r>
              <a:rPr lang="en-US" altLang="zh-CN" smtClean="0"/>
              <a:t>Supporting </a:t>
            </a:r>
            <a:r>
              <a:rPr lang="en-US" altLang="zh-CN"/>
              <a:t>the direct data path between CPU and NVMM without the interference </a:t>
            </a:r>
            <a:r>
              <a:rPr lang="en-US" altLang="zh-CN" smtClean="0"/>
              <a:t>of </a:t>
            </a:r>
            <a:r>
              <a:rPr lang="en-US" altLang="zh-CN"/>
              <a:t>the </a:t>
            </a:r>
            <a:r>
              <a:rPr lang="en-US" altLang="zh-CN" err="1"/>
              <a:t>Mainbuffer</a:t>
            </a:r>
            <a:r>
              <a:rPr lang="en-US" altLang="zh-CN"/>
              <a:t> in DRAM and other software stacks. </a:t>
            </a:r>
            <a:endParaRPr lang="en-US" altLang="zh-CN" smtClean="0"/>
          </a:p>
          <a:p>
            <a:pPr lvl="1"/>
            <a:endParaRPr lang="en-US" altLang="zh-CN" smtClean="0"/>
          </a:p>
          <a:p>
            <a:pPr marL="742950" lvl="1" indent="-285750">
              <a:buFont typeface="Arial" panose="020B0604020202020204" pitchFamily="34" charset="0"/>
              <a:buChar char="•"/>
            </a:pPr>
            <a:r>
              <a:rPr lang="en-US" altLang="zh-CN" smtClean="0"/>
              <a:t> </a:t>
            </a:r>
            <a:r>
              <a:rPr lang="en-US" altLang="zh-CN"/>
              <a:t>Adding the option of bypassing the CPU cache in the data path to support </a:t>
            </a:r>
            <a:r>
              <a:rPr lang="en-US" altLang="zh-CN" smtClean="0"/>
              <a:t>the </a:t>
            </a:r>
            <a:r>
              <a:rPr lang="en-US" altLang="zh-CN"/>
              <a:t>evaluation of the new scenarios for NVMM-based file systems. </a:t>
            </a:r>
            <a:endParaRPr lang="en-US" altLang="zh-CN" smtClean="0"/>
          </a:p>
          <a:p>
            <a:pPr lvl="1"/>
            <a:r>
              <a:rPr lang="en-US" altLang="zh-CN" smtClean="0"/>
              <a:t>.</a:t>
            </a:r>
            <a:endParaRPr lang="en-US" altLang="zh-CN" b="1"/>
          </a:p>
        </p:txBody>
      </p:sp>
    </p:spTree>
    <p:extLst>
      <p:ext uri="{BB962C8B-B14F-4D97-AF65-F5344CB8AC3E}">
        <p14:creationId xmlns:p14="http://schemas.microsoft.com/office/powerpoint/2010/main" val="40506590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5270</TotalTime>
  <Words>1565</Words>
  <Application>Microsoft Office PowerPoint</Application>
  <PresentationFormat>全屏显示(4:3)</PresentationFormat>
  <Paragraphs>94</Paragraphs>
  <Slides>9</Slides>
  <Notes>9</Notes>
  <HiddenSlides>0</HiddenSlides>
  <MMClips>0</MMClips>
  <ScaleCrop>false</ScaleCrop>
  <HeadingPairs>
    <vt:vector size="4" baseType="variant">
      <vt:variant>
        <vt:lpstr>主题</vt:lpstr>
      </vt:variant>
      <vt:variant>
        <vt:i4>1</vt:i4>
      </vt:variant>
      <vt:variant>
        <vt:lpstr>幻灯片标题</vt:lpstr>
      </vt:variant>
      <vt:variant>
        <vt:i4>9</vt:i4>
      </vt:variant>
    </vt:vector>
  </HeadingPairs>
  <TitlesOfParts>
    <vt:vector size="10"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李胜珂</dc:creator>
  <cp:lastModifiedBy>李胜珂</cp:lastModifiedBy>
  <cp:revision>72</cp:revision>
  <dcterms:created xsi:type="dcterms:W3CDTF">2020-09-22T15:56:12Z</dcterms:created>
  <dcterms:modified xsi:type="dcterms:W3CDTF">2020-09-30T10:46:43Z</dcterms:modified>
</cp:coreProperties>
</file>