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20"/>
  </p:notesMasterIdLst>
  <p:handoutMasterIdLst>
    <p:handoutMasterId r:id="rId21"/>
  </p:handoutMasterIdLst>
  <p:sldIdLst>
    <p:sldId id="256" r:id="rId2"/>
    <p:sldId id="266" r:id="rId3"/>
    <p:sldId id="267" r:id="rId4"/>
    <p:sldId id="271" r:id="rId5"/>
    <p:sldId id="272" r:id="rId6"/>
    <p:sldId id="275" r:id="rId7"/>
    <p:sldId id="291" r:id="rId8"/>
    <p:sldId id="282" r:id="rId9"/>
    <p:sldId id="286" r:id="rId10"/>
    <p:sldId id="278" r:id="rId11"/>
    <p:sldId id="300" r:id="rId12"/>
    <p:sldId id="299" r:id="rId13"/>
    <p:sldId id="288" r:id="rId14"/>
    <p:sldId id="298" r:id="rId15"/>
    <p:sldId id="285" r:id="rId16"/>
    <p:sldId id="283" r:id="rId17"/>
    <p:sldId id="277"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8EFF"/>
    <a:srgbClr val="FFD100"/>
    <a:srgbClr val="FFC72C"/>
    <a:srgbClr val="FFB8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5601FC-A0AE-D44E-8D6D-09E230B416A2}" v="71" dt="2020-10-01T08:05:01.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6"/>
    <p:restoredTop sz="83946" autoAdjust="0"/>
  </p:normalViewPr>
  <p:slideViewPr>
    <p:cSldViewPr snapToGrid="0" snapToObjects="1">
      <p:cViewPr varScale="1">
        <p:scale>
          <a:sx n="106" d="100"/>
          <a:sy n="106" d="100"/>
        </p:scale>
        <p:origin x="216" y="1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58F69C-61B1-F54C-B226-BF8AFBDAA5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29C178-277C-6349-A5C3-295B9CFAF2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60016F-E11C-1A42-AFDE-DD6650510E85}" type="datetimeFigureOut">
              <a:rPr lang="en-US" smtClean="0"/>
              <a:t>10/1/20</a:t>
            </a:fld>
            <a:endParaRPr lang="en-US"/>
          </a:p>
        </p:txBody>
      </p:sp>
      <p:sp>
        <p:nvSpPr>
          <p:cNvPr id="4" name="Footer Placeholder 3">
            <a:extLst>
              <a:ext uri="{FF2B5EF4-FFF2-40B4-BE49-F238E27FC236}">
                <a16:creationId xmlns:a16="http://schemas.microsoft.com/office/drawing/2014/main" id="{355A19BF-0DB0-D64D-835C-86EB0E23021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14E4248-69DD-9348-B4C3-14718A5819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B4B8E6-E3EC-3643-B4A6-9B7B76EF46A0}" type="slidenum">
              <a:rPr lang="en-US" smtClean="0"/>
              <a:t>‹#›</a:t>
            </a:fld>
            <a:endParaRPr lang="en-US"/>
          </a:p>
        </p:txBody>
      </p:sp>
    </p:spTree>
    <p:extLst>
      <p:ext uri="{BB962C8B-B14F-4D97-AF65-F5344CB8AC3E}">
        <p14:creationId xmlns:p14="http://schemas.microsoft.com/office/powerpoint/2010/main" val="3927258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2C42A-1532-6440-BF06-3F1A58022ACD}" type="datetimeFigureOut">
              <a:rPr lang="en-US" smtClean="0"/>
              <a:t>10/1/20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C3BB7A-F8D9-A04D-8A68-1042C7C20DF4}" type="slidenum">
              <a:rPr lang="en-US" smtClean="0"/>
              <a:t>‹#›</a:t>
            </a:fld>
            <a:endParaRPr lang="en-US"/>
          </a:p>
        </p:txBody>
      </p:sp>
    </p:spTree>
    <p:extLst>
      <p:ext uri="{BB962C8B-B14F-4D97-AF65-F5344CB8AC3E}">
        <p14:creationId xmlns:p14="http://schemas.microsoft.com/office/powerpoint/2010/main" val="169762003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Hi everybody, My name is Umit Akgun from Stony Brook university.</a:t>
            </a:r>
          </a:p>
          <a:p>
            <a:r>
              <a:rPr lang="en-US" dirty="0"/>
              <a:t>I am going to talk about our work Re-Animator system call tracing and replaying infrastructure. </a:t>
            </a:r>
          </a:p>
          <a:p>
            <a:r>
              <a:rPr lang="en-US" dirty="0"/>
              <a:t>This work has been done in collaboration with Harvey Mudd College.</a:t>
            </a:r>
          </a:p>
          <a:p>
            <a:endParaRPr lang="en-US" dirty="0"/>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a:t>
            </a:fld>
            <a:endParaRPr lang="en-US"/>
          </a:p>
        </p:txBody>
      </p:sp>
    </p:spTree>
    <p:extLst>
      <p:ext uri="{BB962C8B-B14F-4D97-AF65-F5344CB8AC3E}">
        <p14:creationId xmlns:p14="http://schemas.microsoft.com/office/powerpoint/2010/main" val="2823646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We will focus on only </a:t>
            </a:r>
            <a:r>
              <a:rPr lang="en-US" dirty="0" err="1"/>
              <a:t>leveldb</a:t>
            </a:r>
            <a:r>
              <a:rPr lang="en-US" dirty="0"/>
              <a:t> macro benchmarks in evaluation because of the limited time that we have.</a:t>
            </a:r>
          </a:p>
          <a:p>
            <a:r>
              <a:rPr lang="en-US" dirty="0"/>
              <a:t>We captured the </a:t>
            </a:r>
            <a:r>
              <a:rPr lang="en-US" dirty="0" err="1"/>
              <a:t>leveldb</a:t>
            </a:r>
            <a:r>
              <a:rPr lang="en-US" dirty="0"/>
              <a:t> read random benchmark on a machine that is configured to have only 4gb memory.</a:t>
            </a:r>
          </a:p>
          <a:p>
            <a:r>
              <a:rPr lang="en-US" dirty="0"/>
              <a:t>The reason why we configured to 4gb because we want the system to become I/O bound when it works with a larger database than memory size.</a:t>
            </a:r>
          </a:p>
          <a:p>
            <a:r>
              <a:rPr lang="en-US" dirty="0"/>
              <a:t>Y-axis represents milliseconds per operation, and the x-axis shows different database size configurations for the </a:t>
            </a:r>
            <a:r>
              <a:rPr lang="en-US" dirty="0" err="1"/>
              <a:t>leveldb</a:t>
            </a:r>
            <a:r>
              <a:rPr lang="en-US" dirty="0"/>
              <a:t> benchmark, which is mmap disabled.</a:t>
            </a:r>
          </a:p>
          <a:p>
            <a:r>
              <a:rPr lang="en-US" dirty="0"/>
              <a:t>&lt;&lt;hit&gt;&gt;&gt;</a:t>
            </a:r>
          </a:p>
          <a:p>
            <a:r>
              <a:rPr lang="en-US" dirty="0"/>
              <a:t>As you can see, the difference between 4gb to 8gb vanilla benchmarks. When </a:t>
            </a:r>
            <a:r>
              <a:rPr lang="en-US" dirty="0" err="1"/>
              <a:t>leveldb</a:t>
            </a:r>
            <a:r>
              <a:rPr lang="en-US" dirty="0"/>
              <a:t> database does not fit into memory, benchmark becomes I/O bound and the execution time for each transaction takes longer.</a:t>
            </a:r>
          </a:p>
          <a:p>
            <a:r>
              <a:rPr lang="en-US" dirty="0"/>
              <a:t>&lt;&lt;hit&gt;&gt;</a:t>
            </a:r>
          </a:p>
          <a:p>
            <a:r>
              <a:rPr lang="en-US" dirty="0"/>
              <a:t>When the applications are not I/O bound, database transactions happen faster, and it gives the tracing system less time to catch up. That is why we see a huge tracing overhead in the 4gb case.</a:t>
            </a:r>
          </a:p>
          <a:p>
            <a:r>
              <a:rPr lang="en-US" dirty="0"/>
              <a:t>&lt;&lt;&lt;&lt;</a:t>
            </a:r>
            <a:r>
              <a:rPr lang="en-US" dirty="0" err="1"/>
              <a:t>hittt</a:t>
            </a:r>
            <a:r>
              <a:rPr lang="en-US" dirty="0"/>
              <a:t>&gt;&gt;&gt;&gt;</a:t>
            </a:r>
          </a:p>
          <a:p>
            <a:r>
              <a:rPr lang="en-US" dirty="0"/>
              <a:t>But, when the application becomes I/O bound like 8gb case, we see only 9% tracing overhead. </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10</a:t>
            </a:fld>
            <a:endParaRPr lang="en-US"/>
          </a:p>
        </p:txBody>
      </p:sp>
    </p:spTree>
    <p:extLst>
      <p:ext uri="{BB962C8B-B14F-4D97-AF65-F5344CB8AC3E}">
        <p14:creationId xmlns:p14="http://schemas.microsoft.com/office/powerpoint/2010/main" val="3920714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For the reanimators' fidelity and accuracy, we implemented blocking mode for our LTTng backend.</a:t>
            </a:r>
          </a:p>
          <a:p>
            <a:r>
              <a:rPr lang="en-US" dirty="0"/>
              <a:t>In this slide, we show tracing </a:t>
            </a:r>
            <a:r>
              <a:rPr lang="en-US" dirty="0" err="1"/>
              <a:t>db_bench</a:t>
            </a:r>
            <a:r>
              <a:rPr lang="en-US" dirty="0"/>
              <a:t> with different sub-buffers sizes and how much overhead blocking mode is introduced to execution.</a:t>
            </a:r>
          </a:p>
          <a:p>
            <a:r>
              <a:rPr lang="en-US" dirty="0"/>
              <a:t>If the sub buffers are full, the blocking mode forces the tracing system to yield to threads that are responsible for draining sub buffers.</a:t>
            </a:r>
          </a:p>
          <a:p>
            <a:r>
              <a:rPr lang="en-US" dirty="0"/>
              <a:t>We ran </a:t>
            </a:r>
            <a:r>
              <a:rPr lang="en-US" dirty="0" err="1"/>
              <a:t>leveldb</a:t>
            </a:r>
            <a:r>
              <a:rPr lang="en-US" dirty="0"/>
              <a:t> </a:t>
            </a:r>
            <a:r>
              <a:rPr lang="en-US" dirty="0" err="1"/>
              <a:t>db_bench</a:t>
            </a:r>
            <a:r>
              <a:rPr lang="en-US" dirty="0"/>
              <a:t> with a default configuration, which is a 100 MB database in this experiment.</a:t>
            </a:r>
          </a:p>
          <a:p>
            <a:r>
              <a:rPr lang="en-US" dirty="0"/>
              <a:t>&lt;&lt;&lt;&lt;hit&gt;&gt;&gt;&gt;&gt;</a:t>
            </a:r>
          </a:p>
          <a:p>
            <a:r>
              <a:rPr lang="en-US" dirty="0"/>
              <a:t>We can clearly see the correlation between the number of yields and the overhead of reanimator tracing.</a:t>
            </a:r>
          </a:p>
          <a:p>
            <a:r>
              <a:rPr lang="en-US" dirty="0"/>
              <a:t>&lt;&lt;&lt;&lt;hit&gt;&gt;&gt;&gt;&gt;</a:t>
            </a:r>
          </a:p>
          <a:p>
            <a:r>
              <a:rPr lang="en-US" dirty="0"/>
              <a:t>If we put more memory pressure on the tracing system by providing less memory for sub-buffers, the reanimator throttles the application more, and as a result, we see higher overhead numbers.</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11</a:t>
            </a:fld>
            <a:endParaRPr lang="en-US"/>
          </a:p>
        </p:txBody>
      </p:sp>
    </p:spTree>
    <p:extLst>
      <p:ext uri="{BB962C8B-B14F-4D97-AF65-F5344CB8AC3E}">
        <p14:creationId xmlns:p14="http://schemas.microsoft.com/office/powerpoint/2010/main" val="486316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this experiment, we would like to evaluate how the overhead of tracing with reanimator changes with tracing devices, </a:t>
            </a:r>
            <a:r>
              <a:rPr lang="en-US" dirty="0" err="1"/>
              <a:t>mmaped</a:t>
            </a:r>
            <a:r>
              <a:rPr lang="en-US" dirty="0"/>
              <a:t> operations, and data capturing.</a:t>
            </a:r>
          </a:p>
          <a:p>
            <a:r>
              <a:rPr lang="en-US" dirty="0"/>
              <a:t>The left-hand side of the graph shows mmap enabled version of </a:t>
            </a:r>
            <a:r>
              <a:rPr lang="en-US" dirty="0" err="1"/>
              <a:t>leveldb</a:t>
            </a:r>
            <a:r>
              <a:rPr lang="en-US" dirty="0"/>
              <a:t> results, and the right-hand side is mmap disabled versions,</a:t>
            </a:r>
          </a:p>
          <a:p>
            <a:r>
              <a:rPr lang="en-US" dirty="0"/>
              <a:t>Hatched patterns denote that data capturing is enabled. And we can see the device information in the experiment names.</a:t>
            </a:r>
          </a:p>
          <a:p>
            <a:r>
              <a:rPr lang="en-US" dirty="0"/>
              <a:t>There are 3 takeaways from these experiments:</a:t>
            </a:r>
          </a:p>
          <a:p>
            <a:r>
              <a:rPr lang="en-US" dirty="0"/>
              <a:t>&lt;&lt;&lt;&lt;hit&gt;&gt;&gt;&gt;&gt;</a:t>
            </a:r>
          </a:p>
          <a:p>
            <a:r>
              <a:rPr lang="en-US" dirty="0"/>
              <a:t>1.If data capturing is enabled, having a faster capturing device reduces the overhead of reanimator tracing.</a:t>
            </a:r>
          </a:p>
          <a:p>
            <a:r>
              <a:rPr lang="en-US" dirty="0"/>
              <a:t>&lt;&lt;&lt;&lt;hit&gt;&gt;&gt;&gt;&gt;</a:t>
            </a:r>
          </a:p>
          <a:p>
            <a:r>
              <a:rPr lang="en-US" dirty="0"/>
              <a:t>2.If data capturing is disabled, there is a negligible overhead difference between faster and slower devices.</a:t>
            </a:r>
          </a:p>
          <a:p>
            <a:r>
              <a:rPr lang="en-US" dirty="0"/>
              <a:t>&lt;&lt;&lt;&lt;hit&gt;&gt;&gt;&gt;&gt;</a:t>
            </a:r>
          </a:p>
          <a:p>
            <a:r>
              <a:rPr lang="en-US" dirty="0"/>
              <a:t>3.Once we enable </a:t>
            </a:r>
            <a:r>
              <a:rPr lang="en-US" dirty="0" err="1"/>
              <a:t>mmaped</a:t>
            </a:r>
            <a:r>
              <a:rPr lang="en-US" dirty="0"/>
              <a:t> operations for </a:t>
            </a:r>
            <a:r>
              <a:rPr lang="en-US" dirty="0" err="1"/>
              <a:t>leveldb</a:t>
            </a:r>
            <a:r>
              <a:rPr lang="en-US" dirty="0"/>
              <a:t>, reanimator tracing performs better because each operation becomes page reading or writing. But in the case of </a:t>
            </a:r>
            <a:r>
              <a:rPr lang="en-US" dirty="0" err="1"/>
              <a:t>mmaped</a:t>
            </a:r>
            <a:r>
              <a:rPr lang="en-US" dirty="0"/>
              <a:t> disable, DB transactions happens in finer granularity. </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12</a:t>
            </a:fld>
            <a:endParaRPr lang="en-US"/>
          </a:p>
        </p:txBody>
      </p:sp>
    </p:spTree>
    <p:extLst>
      <p:ext uri="{BB962C8B-B14F-4D97-AF65-F5344CB8AC3E}">
        <p14:creationId xmlns:p14="http://schemas.microsoft.com/office/powerpoint/2010/main" val="4245600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conclusion, the main takeaway from this presentation,</a:t>
            </a:r>
          </a:p>
          <a:p>
            <a:r>
              <a:rPr lang="en-US" dirty="0"/>
              <a:t>Our main difference is capturing all information, including data buffers, in order to reproduce the original application exactly.</a:t>
            </a:r>
          </a:p>
          <a:p>
            <a:r>
              <a:rPr lang="en-US" dirty="0"/>
              <a:t>While achieving this goal, we also keep the overheads low, with high fidelity and accuracy.</a:t>
            </a:r>
          </a:p>
          <a:p>
            <a:r>
              <a:rPr lang="en-US" dirty="0"/>
              <a:t>We tested reanimator with long-running I/O workloads, we showed how scalable the reanimator is.</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13</a:t>
            </a:fld>
            <a:endParaRPr lang="en-US"/>
          </a:p>
        </p:txBody>
      </p:sp>
    </p:spTree>
    <p:extLst>
      <p:ext uri="{BB962C8B-B14F-4D97-AF65-F5344CB8AC3E}">
        <p14:creationId xmlns:p14="http://schemas.microsoft.com/office/powerpoint/2010/main" val="3986084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And, here is the end of my presentation.</a:t>
            </a:r>
          </a:p>
          <a:p>
            <a:r>
              <a:rPr lang="en-US" dirty="0"/>
              <a:t>Thank you so much for listening.</a:t>
            </a:r>
          </a:p>
          <a:p>
            <a:r>
              <a:rPr lang="en-US" dirty="0"/>
              <a:t>We are releasing Re-animator’s source code please checkout stony brook file system and storage lab </a:t>
            </a:r>
            <a:r>
              <a:rPr lang="en-US" dirty="0" err="1"/>
              <a:t>github</a:t>
            </a:r>
            <a:r>
              <a:rPr lang="en-US" dirty="0"/>
              <a:t> web page.</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14</a:t>
            </a:fld>
            <a:endParaRPr lang="en-US"/>
          </a:p>
        </p:txBody>
      </p:sp>
    </p:spTree>
    <p:extLst>
      <p:ext uri="{BB962C8B-B14F-4D97-AF65-F5344CB8AC3E}">
        <p14:creationId xmlns:p14="http://schemas.microsoft.com/office/powerpoint/2010/main" val="3741698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make our tools use unified representation for traces, we choose </a:t>
            </a:r>
            <a:r>
              <a:rPr lang="en-US" dirty="0" err="1"/>
              <a:t>dataseries</a:t>
            </a:r>
            <a:r>
              <a:rPr lang="en-US" dirty="0"/>
              <a:t> which is c</a:t>
            </a:r>
            <a:r>
              <a:rPr lang="en-US" sz="1200" kern="1200" dirty="0">
                <a:solidFill>
                  <a:schemeClr val="tx1"/>
                </a:solidFill>
                <a:effectLst/>
                <a:latin typeface="+mn-lt"/>
                <a:ea typeface="+mn-ea"/>
                <a:cs typeface="+mn-cs"/>
              </a:rPr>
              <a:t>ompact, flexible, and fast format developed at HP Labs.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also provides offline analysis tools.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enable the future research opportunities we captured as many system calls as possible.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Re-animator is open source,  you can find the links at the end of the presentation.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also contributed to SNIA system call format design document.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15</a:t>
            </a:fld>
            <a:endParaRPr lang="en-US"/>
          </a:p>
        </p:txBody>
      </p:sp>
    </p:spTree>
    <p:extLst>
      <p:ext uri="{BB962C8B-B14F-4D97-AF65-F5344CB8AC3E}">
        <p14:creationId xmlns:p14="http://schemas.microsoft.com/office/powerpoint/2010/main" val="849665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16</a:t>
            </a:fld>
            <a:endParaRPr lang="en-US"/>
          </a:p>
        </p:txBody>
      </p:sp>
    </p:spTree>
    <p:extLst>
      <p:ext uri="{BB962C8B-B14F-4D97-AF65-F5344CB8AC3E}">
        <p14:creationId xmlns:p14="http://schemas.microsoft.com/office/powerpoint/2010/main" val="40677982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17</a:t>
            </a:fld>
            <a:endParaRPr lang="en-US"/>
          </a:p>
        </p:txBody>
      </p:sp>
    </p:spTree>
    <p:extLst>
      <p:ext uri="{BB962C8B-B14F-4D97-AF65-F5344CB8AC3E}">
        <p14:creationId xmlns:p14="http://schemas.microsoft.com/office/powerpoint/2010/main" val="70306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18</a:t>
            </a:fld>
            <a:endParaRPr lang="en-US"/>
          </a:p>
        </p:txBody>
      </p:sp>
    </p:spTree>
    <p:extLst>
      <p:ext uri="{BB962C8B-B14F-4D97-AF65-F5344CB8AC3E}">
        <p14:creationId xmlns:p14="http://schemas.microsoft.com/office/powerpoint/2010/main" val="3215689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Before we get into details, I would like to discuss why we need powerful system-call tracing and replaying tools.</a:t>
            </a:r>
          </a:p>
          <a:p>
            <a:r>
              <a:rPr lang="en-US" dirty="0"/>
              <a:t>Modern applications and operating systems are getting more and more complicated every day.</a:t>
            </a:r>
          </a:p>
          <a:p>
            <a:r>
              <a:rPr lang="en-US" dirty="0"/>
              <a:t>As a result, analyzing and evaluating how applications interact with the operating system and hardware becomes very difficult.</a:t>
            </a:r>
          </a:p>
          <a:p>
            <a:r>
              <a:rPr lang="en-US" dirty="0"/>
              <a:t>If we have a powerful system call tracing and replaying tools,  even without having the actual application’s binaries and data, we can still do the </a:t>
            </a:r>
          </a:p>
          <a:p>
            <a:r>
              <a:rPr lang="en-US" dirty="0"/>
              <a:t>realistic benchmarking on different hardware and software stack, and find performance bottlenecks.</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2</a:t>
            </a:fld>
            <a:endParaRPr lang="en-US"/>
          </a:p>
        </p:txBody>
      </p:sp>
    </p:spTree>
    <p:extLst>
      <p:ext uri="{BB962C8B-B14F-4D97-AF65-F5344CB8AC3E}">
        <p14:creationId xmlns:p14="http://schemas.microsoft.com/office/powerpoint/2010/main" val="135056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Let's talk about what is missing in the current system call tracing and replaying tools?</a:t>
            </a:r>
          </a:p>
          <a:p>
            <a:r>
              <a:rPr lang="en-US" dirty="0"/>
              <a:t>One of the most important things is the lack of data capturing capabilities. The reason why data capturing is crucial because modern storage software has capabilities like compression, deduplication, and bit-pattern elimination.</a:t>
            </a:r>
          </a:p>
          <a:p>
            <a:r>
              <a:rPr lang="en-US" dirty="0"/>
              <a:t>To replicate the exact behavior of the applications, we need to have data capturing abilities. </a:t>
            </a:r>
          </a:p>
          <a:p>
            <a:r>
              <a:rPr lang="en-US" dirty="0"/>
              <a:t>You may have a question here about security. You can find more details in the paper how we address these concerns.</a:t>
            </a:r>
          </a:p>
          <a:p>
            <a:r>
              <a:rPr lang="en-US" dirty="0"/>
              <a:t>Another challenge is having a high overhead, which prevents tools from capturing real application behavior. </a:t>
            </a:r>
          </a:p>
          <a:p>
            <a:r>
              <a:rPr lang="en-US" dirty="0"/>
              <a:t>And most of the time, system call tracing tools do not come with replayer and don't have a standard tracing format.</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3</a:t>
            </a:fld>
            <a:endParaRPr lang="en-US"/>
          </a:p>
        </p:txBody>
      </p:sp>
    </p:spTree>
    <p:extLst>
      <p:ext uri="{BB962C8B-B14F-4D97-AF65-F5344CB8AC3E}">
        <p14:creationId xmlns:p14="http://schemas.microsoft.com/office/powerpoint/2010/main" val="260026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That is why we design the re-animator to solve these problems. </a:t>
            </a:r>
          </a:p>
          <a:p>
            <a:r>
              <a:rPr lang="en-US" dirty="0"/>
              <a:t>Re-animator can capture and replay 70 system calls which are related to file systems and storage.</a:t>
            </a:r>
          </a:p>
          <a:p>
            <a:r>
              <a:rPr lang="en-US" dirty="0"/>
              <a:t>Re-animator also comes with a replayer.</a:t>
            </a:r>
          </a:p>
          <a:p>
            <a:r>
              <a:rPr lang="en-US" dirty="0"/>
              <a:t>In replayer, we focus on mainly preserving before-after timing relations and logical file system state correctness.</a:t>
            </a:r>
          </a:p>
          <a:p>
            <a:r>
              <a:rPr lang="en-US" dirty="0"/>
              <a:t>Our other primary design goals are minimizing overhead and fidelity.</a:t>
            </a:r>
          </a:p>
          <a:p>
            <a:r>
              <a:rPr lang="en-US" dirty="0"/>
              <a:t>Even though we capture system call buffers and collect hundreds of gigs, the re-animator overhead can be as low as 5%.</a:t>
            </a:r>
          </a:p>
          <a:p>
            <a:r>
              <a:rPr lang="en-US" dirty="0"/>
              <a:t>But, there is a balance problem here.</a:t>
            </a:r>
          </a:p>
          <a:p>
            <a:r>
              <a:rPr lang="en-US" dirty="0"/>
              <a:t>Modern system-call capturing tools prioritize adding less overhead over fidelity. That is why we implemented the blocking mode option.</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4</a:t>
            </a:fld>
            <a:endParaRPr lang="en-US"/>
          </a:p>
        </p:txBody>
      </p:sp>
    </p:spTree>
    <p:extLst>
      <p:ext uri="{BB962C8B-B14F-4D97-AF65-F5344CB8AC3E}">
        <p14:creationId xmlns:p14="http://schemas.microsoft.com/office/powerpoint/2010/main" val="1309967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Re-animator is designed for capturing traces for long-running applications.  For example, servers that run more than an hour.</a:t>
            </a:r>
          </a:p>
          <a:p>
            <a:r>
              <a:rPr lang="en-US" dirty="0"/>
              <a:t>Our replayer can be configured to run in verification mode to check the correctness of return values and buffer contents.</a:t>
            </a:r>
          </a:p>
          <a:p>
            <a:r>
              <a:rPr lang="en-US" dirty="0"/>
              <a:t>In this way, we want to achieve logical file system state verification, but there are some limitations we will talk about those limitations in later slides.</a:t>
            </a:r>
          </a:p>
          <a:p>
            <a:r>
              <a:rPr lang="en-US" dirty="0"/>
              <a:t>Re-animator uses </a:t>
            </a:r>
            <a:r>
              <a:rPr lang="en-US" dirty="0" err="1"/>
              <a:t>dataseries</a:t>
            </a:r>
            <a:r>
              <a:rPr lang="en-US" dirty="0"/>
              <a:t>, which provides tools for offline data analysis and format conversion capabilities. </a:t>
            </a:r>
          </a:p>
          <a:p>
            <a:r>
              <a:rPr lang="en-US" dirty="0"/>
              <a:t>We designed the reanimator so that It is effortless to extend the reanimator's both capturing and replaying part. </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5</a:t>
            </a:fld>
            <a:endParaRPr lang="en-US"/>
          </a:p>
        </p:txBody>
      </p:sp>
    </p:spTree>
    <p:extLst>
      <p:ext uri="{BB962C8B-B14F-4D97-AF65-F5344CB8AC3E}">
        <p14:creationId xmlns:p14="http://schemas.microsoft.com/office/powerpoint/2010/main" val="440140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first design goal that we will discuss is fidelity by explaining how reanimator </a:t>
            </a:r>
            <a:r>
              <a:rPr lang="en-US" dirty="0" err="1"/>
              <a:t>lttng</a:t>
            </a:r>
            <a:r>
              <a:rPr lang="en-US" dirty="0"/>
              <a:t> integration works.</a:t>
            </a:r>
          </a:p>
          <a:p>
            <a:r>
              <a:rPr lang="en-US" dirty="0"/>
              <a:t>The Reanimator tracer is an orchestration tool &lt;&lt;&lt;&lt;hit&gt;&gt;&gt;&gt;&gt; responsible for both configurations for tracing and executing the traced application.</a:t>
            </a:r>
          </a:p>
          <a:p>
            <a:r>
              <a:rPr lang="en-US" dirty="0"/>
              <a:t>The configuration part contains configuring reanimator for following up forked processes, setting the number of sub buffers, and enabling tracepoints.</a:t>
            </a:r>
          </a:p>
          <a:p>
            <a:r>
              <a:rPr lang="en-US" dirty="0"/>
              <a:t>After that, the traced application starts running, and issues system calls.</a:t>
            </a:r>
          </a:p>
          <a:p>
            <a:r>
              <a:rPr lang="en-US" dirty="0"/>
              <a:t>Reanimator collects data buffers and creates a record for them, which contains record-id.</a:t>
            </a:r>
          </a:p>
          <a:p>
            <a:r>
              <a:rPr lang="en-US" dirty="0"/>
              <a:t>Record-id is the same record-id in the metadata records.</a:t>
            </a:r>
          </a:p>
          <a:p>
            <a:r>
              <a:rPr lang="en-US" dirty="0"/>
              <a:t>Captured buffers are collected into a file with our own format, and metadata records collected into </a:t>
            </a:r>
            <a:r>
              <a:rPr lang="en-US" dirty="0" err="1"/>
              <a:t>ctf</a:t>
            </a:r>
            <a:r>
              <a:rPr lang="en-US" dirty="0"/>
              <a:t> file.</a:t>
            </a:r>
          </a:p>
          <a:p>
            <a:r>
              <a:rPr lang="en-US" dirty="0"/>
              <a:t>These two files will be processed together by </a:t>
            </a:r>
            <a:r>
              <a:rPr lang="en-US" dirty="0" err="1"/>
              <a:t>babeltrace</a:t>
            </a:r>
            <a:r>
              <a:rPr lang="en-US" dirty="0"/>
              <a:t> after tracing ends as an offline process. </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6</a:t>
            </a:fld>
            <a:endParaRPr lang="en-US"/>
          </a:p>
        </p:txBody>
      </p:sp>
    </p:spTree>
    <p:extLst>
      <p:ext uri="{BB962C8B-B14F-4D97-AF65-F5344CB8AC3E}">
        <p14:creationId xmlns:p14="http://schemas.microsoft.com/office/powerpoint/2010/main" val="3627087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second design goal that we will be discussing is low overhead. &lt;&lt;&lt;&lt;&lt;hit&gt;&gt;&gt;&gt;&gt;&gt;</a:t>
            </a:r>
          </a:p>
          <a:p>
            <a:r>
              <a:rPr lang="en-US" dirty="0"/>
              <a:t>And, in this design goal, we will be focusing on how the reanimator collects data buffers.</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7</a:t>
            </a:fld>
            <a:endParaRPr lang="en-US"/>
          </a:p>
        </p:txBody>
      </p:sp>
    </p:spTree>
    <p:extLst>
      <p:ext uri="{BB962C8B-B14F-4D97-AF65-F5344CB8AC3E}">
        <p14:creationId xmlns:p14="http://schemas.microsoft.com/office/powerpoint/2010/main" val="1468671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&lt;hit&gt;&gt;&gt;&gt;&gt;&gt; To reduce the overhead of data buffer collection, we offload this process to multiple threads.</a:t>
            </a:r>
          </a:p>
          <a:p>
            <a:r>
              <a:rPr lang="en-US" dirty="0"/>
              <a:t>Whenever the reanimator collects data buffer, it will be assigned to one work queue thread, which is responsible for writing the data buffer to the captured buffers file.</a:t>
            </a:r>
          </a:p>
          <a:p>
            <a:r>
              <a:rPr lang="en-US" dirty="0"/>
              <a:t>We configured our system that if there is no workqueue thread is available, it stops the execution and throttles the system in order to trace the application without losing any data. </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8</a:t>
            </a:fld>
            <a:endParaRPr lang="en-US"/>
          </a:p>
        </p:txBody>
      </p:sp>
    </p:spTree>
    <p:extLst>
      <p:ext uri="{BB962C8B-B14F-4D97-AF65-F5344CB8AC3E}">
        <p14:creationId xmlns:p14="http://schemas.microsoft.com/office/powerpoint/2010/main" val="1515100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We have looked at the system call capturing part. Let’s take a look at replayer design also.</a:t>
            </a:r>
          </a:p>
          <a:p>
            <a:r>
              <a:rPr lang="en-US" dirty="0"/>
              <a:t>Re-animator supports multi-process and multithread application tracing and replaying.</a:t>
            </a:r>
          </a:p>
          <a:p>
            <a:r>
              <a:rPr lang="en-US" dirty="0"/>
              <a:t>To replay multi-process applications correctly, we simulate file descriptor tables in </a:t>
            </a:r>
            <a:r>
              <a:rPr lang="en-US" dirty="0" err="1"/>
              <a:t>userspace</a:t>
            </a:r>
            <a:r>
              <a:rPr lang="en-US" dirty="0"/>
              <a:t>.</a:t>
            </a:r>
          </a:p>
          <a:p>
            <a:r>
              <a:rPr lang="en-US" dirty="0"/>
              <a:t>Our verification process happens on the fly while the system call replaying happens, and it checks return values and buffers content.</a:t>
            </a:r>
          </a:p>
          <a:p>
            <a:r>
              <a:rPr lang="en-US" dirty="0"/>
              <a:t>But, a verification might add extra overhead to the replaying process. That is why the default configuration of the replayer runs without verification.</a:t>
            </a:r>
          </a:p>
          <a:p>
            <a:r>
              <a:rPr lang="en-US" dirty="0"/>
              <a:t>As we discussed before, there are some limitations to reproduce a logical file system state.</a:t>
            </a:r>
          </a:p>
          <a:p>
            <a:r>
              <a:rPr lang="en-US" dirty="0"/>
              <a:t>It is very hard to reproduce atime, mtime, ctime for files, or almost impossible for procfs operations.</a:t>
            </a:r>
          </a:p>
          <a:p>
            <a:r>
              <a:rPr lang="en-US" dirty="0"/>
              <a:t>To make our replayer scalable, we have to reduce the overhead of multithreading management in the replayer.</a:t>
            </a:r>
          </a:p>
          <a:p>
            <a:r>
              <a:rPr lang="en-US" dirty="0"/>
              <a:t>That is why we used lock-free data structures.</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69C3BB7A-F8D9-A04D-8A68-1042C7C20DF4}" type="slidenum">
              <a:rPr lang="en-US" smtClean="0"/>
              <a:t>9</a:t>
            </a:fld>
            <a:endParaRPr lang="en-US"/>
          </a:p>
        </p:txBody>
      </p:sp>
    </p:spTree>
    <p:extLst>
      <p:ext uri="{BB962C8B-B14F-4D97-AF65-F5344CB8AC3E}">
        <p14:creationId xmlns:p14="http://schemas.microsoft.com/office/powerpoint/2010/main" val="384080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42"/>
            <a:ext cx="9144000" cy="1655763"/>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794" y="6489110"/>
            <a:ext cx="1285977" cy="365125"/>
          </a:xfrm>
        </p:spPr>
        <p:txBody>
          <a:bodyPr/>
          <a:lstStyle>
            <a:lvl1pPr>
              <a:defRPr/>
            </a:lvl1pPr>
          </a:lstStyle>
          <a:p>
            <a:r>
              <a:rPr lang="en-US" dirty="0"/>
              <a:t>October 13, 2020</a:t>
            </a:r>
          </a:p>
        </p:txBody>
      </p:sp>
      <p:sp>
        <p:nvSpPr>
          <p:cNvPr id="5" name="Footer Placeholder 4"/>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6" name="Slide Number Placeholder 5"/>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866271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5/20/2019</a:t>
            </a:r>
            <a:endParaRPr lang="en-US" dirty="0"/>
          </a:p>
        </p:txBody>
      </p:sp>
      <p:sp>
        <p:nvSpPr>
          <p:cNvPr id="5" name="Footer Placeholder 4"/>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6" name="Slide Number Placeholder 5"/>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135660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32"/>
            <a:ext cx="2628900"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10" y="365132"/>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5/20/2019</a:t>
            </a:r>
            <a:endParaRPr lang="en-US" dirty="0"/>
          </a:p>
        </p:txBody>
      </p:sp>
      <p:sp>
        <p:nvSpPr>
          <p:cNvPr id="5" name="Footer Placeholder 4"/>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6" name="Slide Number Placeholder 5"/>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6303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FF0000"/>
              </a:buClr>
              <a:defRPr/>
            </a:lvl1pPr>
            <a:lvl2pPr marL="685766" indent="-228589">
              <a:buClr>
                <a:srgbClr val="00B050"/>
              </a:buClr>
              <a:buFont typeface="Wingdings" pitchFamily="2" charset="2"/>
              <a:buChar char="v"/>
              <a:defRPr/>
            </a:lvl2pPr>
            <a:lvl3pPr marL="1142942" indent="-228589">
              <a:buClr>
                <a:schemeClr val="accent1">
                  <a:lumMod val="75000"/>
                </a:schemeClr>
              </a:buClr>
              <a:buFont typeface="Wingdings" pitchFamily="2" charset="2"/>
              <a:buChar char="§"/>
              <a:defRPr/>
            </a:lvl3pPr>
            <a:lvl4pPr marL="1600120" indent="-228589">
              <a:buClr>
                <a:schemeClr val="accent2"/>
              </a:buClr>
              <a:buFont typeface="Wingdings" pitchFamily="2" charset="2"/>
              <a:buChar char="Ø"/>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r>
              <a:rPr lang="en-US"/>
              <a:t>5/20/2019</a:t>
            </a:r>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a:t>Re-Animator: Versatile High-Fidelity Storage-System Tracing and Replaying </a:t>
            </a:r>
          </a:p>
          <a:p>
            <a:r>
              <a:rPr lang="en-US" dirty="0"/>
              <a:t>ACM SYSTOR 2020</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4ACE412F-CD6E-7445-9539-C5C52CAE09D8}" type="slidenum">
              <a:rPr lang="en-US" smtClean="0"/>
              <a:pPr/>
              <a:t>‹#›</a:t>
            </a:fld>
            <a:endParaRPr lang="en-US"/>
          </a:p>
        </p:txBody>
      </p:sp>
    </p:spTree>
    <p:extLst>
      <p:ext uri="{BB962C8B-B14F-4D97-AF65-F5344CB8AC3E}">
        <p14:creationId xmlns:p14="http://schemas.microsoft.com/office/powerpoint/2010/main" val="354708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9"/>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3"/>
            <a:ext cx="10515600" cy="1500187"/>
          </a:xfrm>
        </p:spPr>
        <p:txBody>
          <a:bodyPr/>
          <a:lstStyle>
            <a:lvl1pPr marL="0" indent="0">
              <a:buNone/>
              <a:defRPr sz="24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5/20/2019</a:t>
            </a:r>
            <a:endParaRPr lang="en-US" dirty="0"/>
          </a:p>
        </p:txBody>
      </p:sp>
      <p:sp>
        <p:nvSpPr>
          <p:cNvPr id="5" name="Footer Placeholder 4"/>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6" name="Slide Number Placeholder 5"/>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427576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5/20/2019</a:t>
            </a:r>
            <a:endParaRPr lang="en-US" dirty="0"/>
          </a:p>
        </p:txBody>
      </p:sp>
      <p:sp>
        <p:nvSpPr>
          <p:cNvPr id="6" name="Footer Placeholder 5"/>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7" name="Slide Number Placeholder 6"/>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87112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10" y="1681163"/>
            <a:ext cx="5183188"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1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5/20/2019</a:t>
            </a:r>
            <a:endParaRPr lang="en-US" dirty="0"/>
          </a:p>
        </p:txBody>
      </p:sp>
      <p:sp>
        <p:nvSpPr>
          <p:cNvPr id="8" name="Footer Placeholder 7"/>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9" name="Slide Number Placeholder 8"/>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23981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5/20/2019</a:t>
            </a:r>
            <a:endParaRPr lang="en-US" dirty="0"/>
          </a:p>
        </p:txBody>
      </p:sp>
      <p:sp>
        <p:nvSpPr>
          <p:cNvPr id="4" name="Footer Placeholder 3"/>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5" name="Slide Number Placeholder 4"/>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299216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5/20/2019</a:t>
            </a:r>
            <a:endParaRPr lang="en-US" dirty="0"/>
          </a:p>
        </p:txBody>
      </p:sp>
      <p:sp>
        <p:nvSpPr>
          <p:cNvPr id="3" name="Footer Placeholder 2"/>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4" name="Slide Number Placeholder 3"/>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255172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3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2"/>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5/20/2019</a:t>
            </a:r>
            <a:endParaRPr lang="en-US" dirty="0"/>
          </a:p>
        </p:txBody>
      </p:sp>
      <p:sp>
        <p:nvSpPr>
          <p:cNvPr id="6" name="Footer Placeholder 5"/>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7" name="Slide Number Placeholder 6"/>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260361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35"/>
            <a:ext cx="6172200" cy="4873625"/>
          </a:xfrm>
        </p:spPr>
        <p:txBody>
          <a:bodyPr anchor="t"/>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2"/>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5/20/2019</a:t>
            </a:r>
            <a:endParaRPr lang="en-US" dirty="0"/>
          </a:p>
        </p:txBody>
      </p:sp>
      <p:sp>
        <p:nvSpPr>
          <p:cNvPr id="6" name="Footer Placeholder 5"/>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7" name="Slide Number Placeholder 6"/>
          <p:cNvSpPr>
            <a:spLocks noGrp="1"/>
          </p:cNvSpPr>
          <p:nvPr>
            <p:ph type="sldNum" sz="quarter" idx="12"/>
          </p:nvPr>
        </p:nvSpPr>
        <p:spPr/>
        <p:txBody>
          <a:bodyPr/>
          <a:lstStyle/>
          <a:p>
            <a:fld id="{4ACE412F-CD6E-7445-9539-C5C52CAE09D8}" type="slidenum">
              <a:rPr lang="en-US" smtClean="0"/>
              <a:t>‹#›</a:t>
            </a:fld>
            <a:endParaRPr lang="en-US"/>
          </a:p>
        </p:txBody>
      </p:sp>
    </p:spTree>
    <p:extLst>
      <p:ext uri="{BB962C8B-B14F-4D97-AF65-F5344CB8AC3E}">
        <p14:creationId xmlns:p14="http://schemas.microsoft.com/office/powerpoint/2010/main" val="100108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chorCtr="1">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95" y="6489110"/>
            <a:ext cx="1270212"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en-US" dirty="0"/>
              <a:t>October 13, 2020</a:t>
            </a:r>
          </a:p>
        </p:txBody>
      </p:sp>
      <p:sp>
        <p:nvSpPr>
          <p:cNvPr id="5" name="Footer Placeholder 4"/>
          <p:cNvSpPr>
            <a:spLocks noGrp="1"/>
          </p:cNvSpPr>
          <p:nvPr>
            <p:ph type="ftr" sz="quarter" idx="3"/>
          </p:nvPr>
        </p:nvSpPr>
        <p:spPr>
          <a:xfrm>
            <a:off x="2515985" y="6489107"/>
            <a:ext cx="7160029"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US" dirty="0"/>
              <a:t>Re-Animator: Versatile High-Fidelity Storage-System Tracing and Replaying (ACM SYSTOR 2020)</a:t>
            </a:r>
          </a:p>
        </p:txBody>
      </p:sp>
      <p:sp>
        <p:nvSpPr>
          <p:cNvPr id="6" name="Slide Number Placeholder 5"/>
          <p:cNvSpPr>
            <a:spLocks noGrp="1"/>
          </p:cNvSpPr>
          <p:nvPr>
            <p:ph type="sldNum" sz="quarter" idx="4"/>
          </p:nvPr>
        </p:nvSpPr>
        <p:spPr>
          <a:xfrm>
            <a:off x="10100787" y="6481226"/>
            <a:ext cx="916063"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4ACE412F-CD6E-7445-9539-C5C52CAE09D8}" type="slidenum">
              <a:rPr lang="en-US" smtClean="0"/>
              <a:pPr/>
              <a:t>‹#›</a:t>
            </a:fld>
            <a:endParaRPr lang="en-US"/>
          </a:p>
        </p:txBody>
      </p:sp>
      <p:pic>
        <p:nvPicPr>
          <p:cNvPr id="1026" name="Picture 2" descr="Visual Identity Guidelines | Harvey Mudd College">
            <a:extLst>
              <a:ext uri="{FF2B5EF4-FFF2-40B4-BE49-F238E27FC236}">
                <a16:creationId xmlns:a16="http://schemas.microsoft.com/office/drawing/2014/main" id="{9477704A-C5BF-2046-8B0A-18DE2E9E6B8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88998" y="6368700"/>
            <a:ext cx="501250" cy="5012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8BBAAF30-DC21-3745-A9C1-8EE843DA697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615099" y="6374229"/>
            <a:ext cx="585872" cy="48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16190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defTabSz="914354" rtl="0" eaLnBrk="1" latinLnBrk="0" hangingPunct="1">
        <a:lnSpc>
          <a:spcPct val="90000"/>
        </a:lnSpc>
        <a:spcBef>
          <a:spcPct val="0"/>
        </a:spcBef>
        <a:buNone/>
        <a:defRPr sz="4400" b="1" i="0" kern="1200">
          <a:solidFill>
            <a:schemeClr val="accent1">
              <a:lumMod val="75000"/>
            </a:schemeClr>
          </a:solidFill>
          <a:latin typeface="Calibri" panose="020F0502020204030204" pitchFamily="34" charset="0"/>
          <a:ea typeface="+mj-ea"/>
          <a:cs typeface="Calibri" panose="020F0502020204030204" pitchFamily="34" charset="0"/>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sbu-fsl/fsl-ltt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github.com/sbu-fsl/fsl-strac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emf"/><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10" Type="http://schemas.openxmlformats.org/officeDocument/2006/relationships/image" Target="../media/image17.png"/><Relationship Id="rId4" Type="http://schemas.openxmlformats.org/officeDocument/2006/relationships/image" Target="../media/image11.emf"/><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4.emf"/><Relationship Id="rId7"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8C180-208D-634D-A84D-17DAA5FF9F7E}"/>
              </a:ext>
            </a:extLst>
          </p:cNvPr>
          <p:cNvSpPr>
            <a:spLocks noGrp="1"/>
          </p:cNvSpPr>
          <p:nvPr>
            <p:ph type="ctrTitle"/>
          </p:nvPr>
        </p:nvSpPr>
        <p:spPr>
          <a:xfrm>
            <a:off x="2209800" y="493162"/>
            <a:ext cx="7772400" cy="1890444"/>
          </a:xfrm>
        </p:spPr>
        <p:txBody>
          <a:bodyPr vert="horz" lIns="0" tIns="0" rIns="0" bIns="0" rtlCol="0" anchor="b" anchorCtr="1">
            <a:normAutofit/>
          </a:bodyPr>
          <a:lstStyle/>
          <a:p>
            <a:r>
              <a:rPr lang="en-US" sz="4400" dirty="0"/>
              <a:t>Re-Animator: Versatile </a:t>
            </a:r>
            <a:br>
              <a:rPr lang="en-US" sz="4400" dirty="0"/>
            </a:br>
            <a:r>
              <a:rPr lang="en-US" sz="4400" dirty="0"/>
              <a:t>High-Fidelity Storage-System Tracing and Replaying </a:t>
            </a:r>
          </a:p>
        </p:txBody>
      </p:sp>
      <p:sp>
        <p:nvSpPr>
          <p:cNvPr id="3" name="Subtitle 2">
            <a:extLst>
              <a:ext uri="{FF2B5EF4-FFF2-40B4-BE49-F238E27FC236}">
                <a16:creationId xmlns:a16="http://schemas.microsoft.com/office/drawing/2014/main" id="{21C6F2DC-B694-094E-A1AE-2C3BF468D997}"/>
              </a:ext>
            </a:extLst>
          </p:cNvPr>
          <p:cNvSpPr>
            <a:spLocks noGrp="1"/>
          </p:cNvSpPr>
          <p:nvPr>
            <p:ph type="subTitle" idx="1"/>
          </p:nvPr>
        </p:nvSpPr>
        <p:spPr>
          <a:xfrm>
            <a:off x="2667000" y="2702112"/>
            <a:ext cx="6858000" cy="3308279"/>
          </a:xfrm>
        </p:spPr>
        <p:txBody>
          <a:bodyPr>
            <a:normAutofit/>
          </a:bodyPr>
          <a:lstStyle/>
          <a:p>
            <a:r>
              <a:rPr lang="en-US" b="1" dirty="0"/>
              <a:t>13</a:t>
            </a:r>
            <a:r>
              <a:rPr lang="en-US" b="1" baseline="30000" dirty="0"/>
              <a:t>th</a:t>
            </a:r>
            <a:r>
              <a:rPr lang="en-US" b="1" dirty="0"/>
              <a:t> ACM International Systems and Storage</a:t>
            </a:r>
            <a:endParaRPr lang="en-US" dirty="0"/>
          </a:p>
          <a:p>
            <a:r>
              <a:rPr lang="en-US" b="1" dirty="0"/>
              <a:t>Conference (SYSTOR 2020)</a:t>
            </a:r>
            <a:endParaRPr lang="en-US" u="sng" dirty="0"/>
          </a:p>
          <a:p>
            <a:r>
              <a:rPr lang="en-US" u="sng" dirty="0"/>
              <a:t>Ibrahim “Umit” Akgun</a:t>
            </a:r>
            <a:r>
              <a:rPr lang="en-US" baseline="30000" dirty="0"/>
              <a:t>1</a:t>
            </a:r>
            <a:r>
              <a:rPr lang="en-US" dirty="0"/>
              <a:t>, Geoff Kuening</a:t>
            </a:r>
            <a:r>
              <a:rPr lang="en-US" baseline="30000" dirty="0"/>
              <a:t>2</a:t>
            </a:r>
            <a:r>
              <a:rPr lang="en-US" dirty="0"/>
              <a:t>, Erez Zadok</a:t>
            </a:r>
            <a:r>
              <a:rPr lang="en-US" baseline="30000" dirty="0"/>
              <a:t>1</a:t>
            </a:r>
            <a:endParaRPr lang="en-US" sz="1867" b="1" dirty="0"/>
          </a:p>
          <a:p>
            <a:r>
              <a:rPr lang="en-US" baseline="30000" dirty="0"/>
              <a:t>1</a:t>
            </a:r>
            <a:r>
              <a:rPr lang="en-US" dirty="0"/>
              <a:t>Stony Brook University; </a:t>
            </a:r>
            <a:r>
              <a:rPr lang="en-US" baseline="30000" dirty="0"/>
              <a:t>2</a:t>
            </a:r>
            <a:r>
              <a:rPr lang="en-US" dirty="0"/>
              <a:t>Harvey Mudd College</a:t>
            </a:r>
          </a:p>
          <a:p>
            <a:endParaRPr lang="en-US" sz="1867" b="1" dirty="0"/>
          </a:p>
          <a:p>
            <a:endParaRPr lang="en-US" sz="1333" b="1" dirty="0"/>
          </a:p>
        </p:txBody>
      </p:sp>
      <p:sp>
        <p:nvSpPr>
          <p:cNvPr id="4" name="Date Placeholder 3">
            <a:extLst>
              <a:ext uri="{FF2B5EF4-FFF2-40B4-BE49-F238E27FC236}">
                <a16:creationId xmlns:a16="http://schemas.microsoft.com/office/drawing/2014/main" id="{3EAFDD39-3574-4D0F-9CD2-B9FCE24B3283}"/>
              </a:ext>
            </a:extLst>
          </p:cNvPr>
          <p:cNvSpPr>
            <a:spLocks noGrp="1"/>
          </p:cNvSpPr>
          <p:nvPr>
            <p:ph type="dt" sz="half" idx="10"/>
          </p:nvPr>
        </p:nvSpPr>
        <p:spPr/>
        <p:txBody>
          <a:bodyPr/>
          <a:lstStyle/>
          <a:p>
            <a:r>
              <a:rPr lang="en-US" dirty="0"/>
              <a:t>October 13, 2020</a:t>
            </a:r>
          </a:p>
        </p:txBody>
      </p:sp>
      <p:sp>
        <p:nvSpPr>
          <p:cNvPr id="9" name="Footer Placeholder 8">
            <a:extLst>
              <a:ext uri="{FF2B5EF4-FFF2-40B4-BE49-F238E27FC236}">
                <a16:creationId xmlns:a16="http://schemas.microsoft.com/office/drawing/2014/main" id="{4F2D00DC-61EC-954F-8CFA-BE10B51EBE87}"/>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10" name="Slide Number Placeholder 9">
            <a:extLst>
              <a:ext uri="{FF2B5EF4-FFF2-40B4-BE49-F238E27FC236}">
                <a16:creationId xmlns:a16="http://schemas.microsoft.com/office/drawing/2014/main" id="{30364E87-D129-8345-A698-11591D78517A}"/>
              </a:ext>
            </a:extLst>
          </p:cNvPr>
          <p:cNvSpPr>
            <a:spLocks noGrp="1"/>
          </p:cNvSpPr>
          <p:nvPr>
            <p:ph type="sldNum" sz="quarter" idx="12"/>
          </p:nvPr>
        </p:nvSpPr>
        <p:spPr/>
        <p:txBody>
          <a:bodyPr/>
          <a:lstStyle/>
          <a:p>
            <a:fld id="{4ACE412F-CD6E-7445-9539-C5C52CAE09D8}" type="slidenum">
              <a:rPr lang="en-US" smtClean="0"/>
              <a:t>1</a:t>
            </a:fld>
            <a:endParaRPr lang="en-US"/>
          </a:p>
        </p:txBody>
      </p:sp>
      <p:pic>
        <p:nvPicPr>
          <p:cNvPr id="2050" name="Picture 2">
            <a:extLst>
              <a:ext uri="{FF2B5EF4-FFF2-40B4-BE49-F238E27FC236}">
                <a16:creationId xmlns:a16="http://schemas.microsoft.com/office/drawing/2014/main" id="{47D2D948-4261-7241-9122-D3B1C5BB0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0" y="4559632"/>
            <a:ext cx="1587499" cy="1587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41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C2459FB-070D-AE48-A420-1227DFD9A58C}"/>
              </a:ext>
            </a:extLst>
          </p:cNvPr>
          <p:cNvPicPr>
            <a:picLocks noChangeAspect="1"/>
          </p:cNvPicPr>
          <p:nvPr/>
        </p:nvPicPr>
        <p:blipFill>
          <a:blip r:embed="rId3"/>
          <a:stretch>
            <a:fillRect/>
          </a:stretch>
        </p:blipFill>
        <p:spPr>
          <a:xfrm>
            <a:off x="2741094" y="1777506"/>
            <a:ext cx="6796285" cy="4011083"/>
          </a:xfrm>
          <a:prstGeom prst="rect">
            <a:avLst/>
          </a:prstGeom>
        </p:spPr>
      </p:pic>
      <p:sp>
        <p:nvSpPr>
          <p:cNvPr id="2" name="Title 1">
            <a:extLst>
              <a:ext uri="{FF2B5EF4-FFF2-40B4-BE49-F238E27FC236}">
                <a16:creationId xmlns:a16="http://schemas.microsoft.com/office/drawing/2014/main" id="{B493E21F-8089-9440-B8A1-797464A38013}"/>
              </a:ext>
            </a:extLst>
          </p:cNvPr>
          <p:cNvSpPr>
            <a:spLocks noGrp="1"/>
          </p:cNvSpPr>
          <p:nvPr>
            <p:ph type="title"/>
          </p:nvPr>
        </p:nvSpPr>
        <p:spPr/>
        <p:txBody>
          <a:bodyPr/>
          <a:lstStyle/>
          <a:p>
            <a:r>
              <a:rPr lang="en-US" dirty="0"/>
              <a:t>Evaluation - LevelDB</a:t>
            </a:r>
          </a:p>
        </p:txBody>
      </p:sp>
      <p:sp>
        <p:nvSpPr>
          <p:cNvPr id="4" name="Date Placeholder 3">
            <a:extLst>
              <a:ext uri="{FF2B5EF4-FFF2-40B4-BE49-F238E27FC236}">
                <a16:creationId xmlns:a16="http://schemas.microsoft.com/office/drawing/2014/main" id="{87EA7350-0A70-C542-A8C2-3D9618809F00}"/>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6AA7A48F-50FA-FD43-BFB6-50964C8E3505}"/>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2FBFB2FA-1843-BA40-BA22-E6B97E8D1F28}"/>
              </a:ext>
            </a:extLst>
          </p:cNvPr>
          <p:cNvSpPr>
            <a:spLocks noGrp="1"/>
          </p:cNvSpPr>
          <p:nvPr>
            <p:ph type="sldNum" sz="quarter" idx="12"/>
          </p:nvPr>
        </p:nvSpPr>
        <p:spPr/>
        <p:txBody>
          <a:bodyPr/>
          <a:lstStyle/>
          <a:p>
            <a:fld id="{4ACE412F-CD6E-7445-9539-C5C52CAE09D8}" type="slidenum">
              <a:rPr lang="en-US" smtClean="0"/>
              <a:pPr/>
              <a:t>10</a:t>
            </a:fld>
            <a:endParaRPr lang="en-US"/>
          </a:p>
        </p:txBody>
      </p:sp>
      <p:pic>
        <p:nvPicPr>
          <p:cNvPr id="7" name="Picture 6">
            <a:extLst>
              <a:ext uri="{FF2B5EF4-FFF2-40B4-BE49-F238E27FC236}">
                <a16:creationId xmlns:a16="http://schemas.microsoft.com/office/drawing/2014/main" id="{0E4F84B9-7F95-9B47-9968-91F85CBC793D}"/>
              </a:ext>
            </a:extLst>
          </p:cNvPr>
          <p:cNvPicPr>
            <a:picLocks noChangeAspect="1"/>
          </p:cNvPicPr>
          <p:nvPr/>
        </p:nvPicPr>
        <p:blipFill>
          <a:blip r:embed="rId4"/>
          <a:stretch>
            <a:fillRect/>
          </a:stretch>
        </p:blipFill>
        <p:spPr>
          <a:xfrm>
            <a:off x="2472115" y="4927729"/>
            <a:ext cx="340615" cy="340615"/>
          </a:xfrm>
          <a:prstGeom prst="rect">
            <a:avLst/>
          </a:prstGeom>
        </p:spPr>
      </p:pic>
      <p:pic>
        <p:nvPicPr>
          <p:cNvPr id="9" name="Picture 8">
            <a:extLst>
              <a:ext uri="{FF2B5EF4-FFF2-40B4-BE49-F238E27FC236}">
                <a16:creationId xmlns:a16="http://schemas.microsoft.com/office/drawing/2014/main" id="{228F7177-968E-5547-95A6-FAA01AA6B435}"/>
              </a:ext>
            </a:extLst>
          </p:cNvPr>
          <p:cNvPicPr>
            <a:picLocks noChangeAspect="1"/>
          </p:cNvPicPr>
          <p:nvPr/>
        </p:nvPicPr>
        <p:blipFill>
          <a:blip r:embed="rId5"/>
          <a:stretch>
            <a:fillRect/>
          </a:stretch>
        </p:blipFill>
        <p:spPr>
          <a:xfrm>
            <a:off x="2482403" y="1768910"/>
            <a:ext cx="320040" cy="322951"/>
          </a:xfrm>
          <a:prstGeom prst="rect">
            <a:avLst/>
          </a:prstGeom>
        </p:spPr>
      </p:pic>
      <p:sp>
        <p:nvSpPr>
          <p:cNvPr id="42" name="Oval 41">
            <a:extLst>
              <a:ext uri="{FF2B5EF4-FFF2-40B4-BE49-F238E27FC236}">
                <a16:creationId xmlns:a16="http://schemas.microsoft.com/office/drawing/2014/main" id="{5E69EEB9-DC33-9A46-8813-424C9C748071}"/>
              </a:ext>
            </a:extLst>
          </p:cNvPr>
          <p:cNvSpPr/>
          <p:nvPr/>
        </p:nvSpPr>
        <p:spPr>
          <a:xfrm>
            <a:off x="5105007" y="4452640"/>
            <a:ext cx="340615" cy="31667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4C3CB72-F210-134B-91F0-BD8EA70FB01D}"/>
              </a:ext>
            </a:extLst>
          </p:cNvPr>
          <p:cNvSpPr/>
          <p:nvPr/>
        </p:nvSpPr>
        <p:spPr>
          <a:xfrm>
            <a:off x="5889106" y="1925651"/>
            <a:ext cx="377616" cy="39143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a:extLst>
              <a:ext uri="{FF2B5EF4-FFF2-40B4-BE49-F238E27FC236}">
                <a16:creationId xmlns:a16="http://schemas.microsoft.com/office/drawing/2014/main" id="{C07839D4-4015-2E4B-BA5B-C670B742ADF4}"/>
              </a:ext>
            </a:extLst>
          </p:cNvPr>
          <p:cNvSpPr/>
          <p:nvPr/>
        </p:nvSpPr>
        <p:spPr>
          <a:xfrm>
            <a:off x="5173133" y="2034066"/>
            <a:ext cx="715973" cy="2432714"/>
          </a:xfrm>
          <a:custGeom>
            <a:avLst/>
            <a:gdLst>
              <a:gd name="connsiteX0" fmla="*/ 84903 w 629509"/>
              <a:gd name="connsiteY0" fmla="*/ 1080475 h 1080475"/>
              <a:gd name="connsiteX1" fmla="*/ 44562 w 629509"/>
              <a:gd name="connsiteY1" fmla="*/ 105563 h 1080475"/>
              <a:gd name="connsiteX2" fmla="*/ 629509 w 629509"/>
              <a:gd name="connsiteY2" fmla="*/ 11434 h 1080475"/>
            </a:gdLst>
            <a:ahLst/>
            <a:cxnLst>
              <a:cxn ang="0">
                <a:pos x="connsiteX0" y="connsiteY0"/>
              </a:cxn>
              <a:cxn ang="0">
                <a:pos x="connsiteX1" y="connsiteY1"/>
              </a:cxn>
              <a:cxn ang="0">
                <a:pos x="connsiteX2" y="connsiteY2"/>
              </a:cxn>
            </a:cxnLst>
            <a:rect l="l" t="t" r="r" b="b"/>
            <a:pathLst>
              <a:path w="629509" h="1080475">
                <a:moveTo>
                  <a:pt x="84903" y="1080475"/>
                </a:moveTo>
                <a:cubicBezTo>
                  <a:pt x="19348" y="682105"/>
                  <a:pt x="-46206" y="283736"/>
                  <a:pt x="44562" y="105563"/>
                </a:cubicBezTo>
                <a:cubicBezTo>
                  <a:pt x="135330" y="-72611"/>
                  <a:pt x="526415" y="33846"/>
                  <a:pt x="629509" y="11434"/>
                </a:cubicBezTo>
              </a:path>
            </a:pathLst>
          </a:custGeom>
          <a:noFill/>
          <a:ln w="28575">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61B3438F-51FB-5D48-8E56-C3F55DBC5840}"/>
                  </a:ext>
                </a:extLst>
              </p:cNvPr>
              <p:cNvSpPr txBox="1"/>
              <p:nvPr/>
            </p:nvSpPr>
            <p:spPr>
              <a:xfrm>
                <a:off x="3479664" y="3263712"/>
                <a:ext cx="1771254" cy="523220"/>
              </a:xfrm>
              <a:prstGeom prst="rect">
                <a:avLst/>
              </a:prstGeom>
              <a:noFill/>
            </p:spPr>
            <p:txBody>
              <a:bodyPr wrap="none" rtlCol="0">
                <a:spAutoFit/>
              </a:bodyPr>
              <a:lstStyle/>
              <a:p>
                <a:r>
                  <a:rPr lang="en-US" sz="1400" b="1" dirty="0">
                    <a:solidFill>
                      <a:srgbClr val="FF0000"/>
                    </a:solidFill>
                  </a:rPr>
                  <a:t>Application</a:t>
                </a:r>
                <a:r>
                  <a:rPr lang="en-US" sz="1200" b="1" dirty="0">
                    <a:solidFill>
                      <a:srgbClr val="FF0000"/>
                    </a:solidFill>
                  </a:rPr>
                  <a:t> </a:t>
                </a:r>
                <a:r>
                  <a:rPr lang="en-US" sz="1400" b="1" dirty="0">
                    <a:solidFill>
                      <a:srgbClr val="FF0000"/>
                    </a:solidFill>
                  </a:rPr>
                  <a:t>becomes</a:t>
                </a:r>
                <a:r>
                  <a:rPr lang="en-US" sz="1200" b="1" dirty="0">
                    <a:solidFill>
                      <a:srgbClr val="FF0000"/>
                    </a:solidFill>
                  </a:rPr>
                  <a:t> </a:t>
                </a:r>
              </a:p>
              <a:p>
                <a:r>
                  <a:rPr lang="en-US" sz="1400" b="1" dirty="0">
                    <a:solidFill>
                      <a:srgbClr val="FF0000"/>
                    </a:solidFill>
                  </a:rPr>
                  <a:t>I/O bound 10.5</a:t>
                </a:r>
                <a:r>
                  <a:rPr lang="en-US" sz="1400" dirty="0">
                    <a:solidFill>
                      <a:srgbClr val="FF0000"/>
                    </a:solidFill>
                    <a:ea typeface="Cambria Math" panose="02040503050406030204" pitchFamily="18" charset="0"/>
                  </a:rPr>
                  <a:t> </a:t>
                </a:r>
                <a14:m>
                  <m:oMath xmlns:m="http://schemas.openxmlformats.org/officeDocument/2006/math">
                    <m:r>
                      <a:rPr lang="en-US" sz="1400" i="1">
                        <a:solidFill>
                          <a:srgbClr val="FF0000"/>
                        </a:solidFill>
                        <a:latin typeface="Cambria Math" panose="02040503050406030204" pitchFamily="18" charset="0"/>
                        <a:ea typeface="Cambria Math" panose="02040503050406030204" pitchFamily="18" charset="0"/>
                      </a:rPr>
                      <m:t>×</m:t>
                    </m:r>
                  </m:oMath>
                </a14:m>
                <a:endParaRPr lang="en-US" sz="1400" b="1" dirty="0">
                  <a:solidFill>
                    <a:srgbClr val="FF0000"/>
                  </a:solidFill>
                </a:endParaRPr>
              </a:p>
            </p:txBody>
          </p:sp>
        </mc:Choice>
        <mc:Fallback xmlns="">
          <p:sp>
            <p:nvSpPr>
              <p:cNvPr id="38" name="TextBox 37">
                <a:extLst>
                  <a:ext uri="{FF2B5EF4-FFF2-40B4-BE49-F238E27FC236}">
                    <a16:creationId xmlns:a16="http://schemas.microsoft.com/office/drawing/2014/main" id="{61B3438F-51FB-5D48-8E56-C3F55DBC5840}"/>
                  </a:ext>
                </a:extLst>
              </p:cNvPr>
              <p:cNvSpPr txBox="1">
                <a:spLocks noRot="1" noChangeAspect="1" noMove="1" noResize="1" noEditPoints="1" noAdjustHandles="1" noChangeArrowheads="1" noChangeShapeType="1" noTextEdit="1"/>
              </p:cNvSpPr>
              <p:nvPr/>
            </p:nvSpPr>
            <p:spPr>
              <a:xfrm>
                <a:off x="3479664" y="3263712"/>
                <a:ext cx="1771254" cy="523220"/>
              </a:xfrm>
              <a:prstGeom prst="rect">
                <a:avLst/>
              </a:prstGeom>
              <a:blipFill>
                <a:blip r:embed="rId6"/>
                <a:stretch>
                  <a:fillRect l="-1034" t="-1163" b="-11628"/>
                </a:stretch>
              </a:blipFill>
            </p:spPr>
            <p:txBody>
              <a:bodyPr/>
              <a:lstStyle/>
              <a:p>
                <a:r>
                  <a:rPr lang="en-US">
                    <a:noFill/>
                  </a:rPr>
                  <a:t> </a:t>
                </a:r>
              </a:p>
            </p:txBody>
          </p:sp>
        </mc:Fallback>
      </mc:AlternateContent>
      <p:sp>
        <p:nvSpPr>
          <p:cNvPr id="22" name="Oval 21">
            <a:extLst>
              <a:ext uri="{FF2B5EF4-FFF2-40B4-BE49-F238E27FC236}">
                <a16:creationId xmlns:a16="http://schemas.microsoft.com/office/drawing/2014/main" id="{B6C97972-F029-A144-99B4-303BB5CB6B94}"/>
              </a:ext>
            </a:extLst>
          </p:cNvPr>
          <p:cNvSpPr/>
          <p:nvPr/>
        </p:nvSpPr>
        <p:spPr>
          <a:xfrm>
            <a:off x="8180027" y="2134621"/>
            <a:ext cx="395047" cy="4001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1CB3946E-4B63-F949-982F-25E2FD218890}"/>
              </a:ext>
            </a:extLst>
          </p:cNvPr>
          <p:cNvSpPr/>
          <p:nvPr/>
        </p:nvSpPr>
        <p:spPr>
          <a:xfrm>
            <a:off x="8935552" y="1713181"/>
            <a:ext cx="395047" cy="4001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7FB0A6AB-4B1B-1749-A352-4437BB2DBCE5}"/>
              </a:ext>
            </a:extLst>
          </p:cNvPr>
          <p:cNvSpPr txBox="1"/>
          <p:nvPr/>
        </p:nvSpPr>
        <p:spPr>
          <a:xfrm>
            <a:off x="8446410" y="1202716"/>
            <a:ext cx="1373332" cy="307777"/>
          </a:xfrm>
          <a:prstGeom prst="rect">
            <a:avLst/>
          </a:prstGeom>
          <a:noFill/>
        </p:spPr>
        <p:txBody>
          <a:bodyPr wrap="square" rtlCol="0">
            <a:spAutoFit/>
          </a:bodyPr>
          <a:lstStyle/>
          <a:p>
            <a:pPr algn="l"/>
            <a:r>
              <a:rPr lang="en-US" sz="1400" b="1" dirty="0">
                <a:solidFill>
                  <a:srgbClr val="FF0000"/>
                </a:solidFill>
              </a:rPr>
              <a:t>Overhead is 9%</a:t>
            </a:r>
          </a:p>
        </p:txBody>
      </p:sp>
      <p:cxnSp>
        <p:nvCxnSpPr>
          <p:cNvPr id="14" name="Curved Connector 13">
            <a:extLst>
              <a:ext uri="{FF2B5EF4-FFF2-40B4-BE49-F238E27FC236}">
                <a16:creationId xmlns:a16="http://schemas.microsoft.com/office/drawing/2014/main" id="{31052527-671F-F846-99E2-CB021E77E042}"/>
              </a:ext>
            </a:extLst>
          </p:cNvPr>
          <p:cNvCxnSpPr>
            <a:cxnSpLocks/>
            <a:stCxn id="42" idx="0"/>
            <a:endCxn id="22" idx="2"/>
          </p:cNvCxnSpPr>
          <p:nvPr/>
        </p:nvCxnSpPr>
        <p:spPr>
          <a:xfrm rot="5400000" flipH="1" flipV="1">
            <a:off x="5668690" y="1941303"/>
            <a:ext cx="2117963" cy="2904712"/>
          </a:xfrm>
          <a:prstGeom prst="curvedConnector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A0390596-038D-C442-A7D3-D8355E461B92}"/>
                  </a:ext>
                </a:extLst>
              </p:cNvPr>
              <p:cNvSpPr txBox="1"/>
              <p:nvPr/>
            </p:nvSpPr>
            <p:spPr>
              <a:xfrm>
                <a:off x="6653937" y="2004966"/>
                <a:ext cx="1666867" cy="307777"/>
              </a:xfrm>
              <a:prstGeom prst="rect">
                <a:avLst/>
              </a:prstGeom>
              <a:noFill/>
            </p:spPr>
            <p:txBody>
              <a:bodyPr wrap="none" rtlCol="0">
                <a:spAutoFit/>
              </a:bodyPr>
              <a:lstStyle/>
              <a:p>
                <a:r>
                  <a:rPr lang="en-US" sz="1400" b="1" dirty="0">
                    <a:solidFill>
                      <a:srgbClr val="FF0000"/>
                    </a:solidFill>
                  </a:rPr>
                  <a:t>High overhead 9.7</a:t>
                </a:r>
                <a14:m>
                  <m:oMath xmlns:m="http://schemas.openxmlformats.org/officeDocument/2006/math">
                    <m:r>
                      <a:rPr lang="en-US" sz="1400" i="1">
                        <a:solidFill>
                          <a:srgbClr val="FF0000"/>
                        </a:solidFill>
                        <a:latin typeface="Cambria Math" panose="02040503050406030204" pitchFamily="18" charset="0"/>
                        <a:ea typeface="Cambria Math" panose="02040503050406030204" pitchFamily="18" charset="0"/>
                      </a:rPr>
                      <m:t>×</m:t>
                    </m:r>
                  </m:oMath>
                </a14:m>
                <a:endParaRPr lang="en-US" sz="1400" dirty="0">
                  <a:solidFill>
                    <a:srgbClr val="FF0000"/>
                  </a:solidFill>
                </a:endParaRPr>
              </a:p>
            </p:txBody>
          </p:sp>
        </mc:Choice>
        <mc:Fallback xmlns="">
          <p:sp>
            <p:nvSpPr>
              <p:cNvPr id="32" name="TextBox 31">
                <a:extLst>
                  <a:ext uri="{FF2B5EF4-FFF2-40B4-BE49-F238E27FC236}">
                    <a16:creationId xmlns:a16="http://schemas.microsoft.com/office/drawing/2014/main" id="{A0390596-038D-C442-A7D3-D8355E461B92}"/>
                  </a:ext>
                </a:extLst>
              </p:cNvPr>
              <p:cNvSpPr txBox="1">
                <a:spLocks noRot="1" noChangeAspect="1" noMove="1" noResize="1" noEditPoints="1" noAdjustHandles="1" noChangeArrowheads="1" noChangeShapeType="1" noTextEdit="1"/>
              </p:cNvSpPr>
              <p:nvPr/>
            </p:nvSpPr>
            <p:spPr>
              <a:xfrm>
                <a:off x="6653937" y="2004966"/>
                <a:ext cx="1666867" cy="307777"/>
              </a:xfrm>
              <a:prstGeom prst="rect">
                <a:avLst/>
              </a:prstGeom>
              <a:blipFill>
                <a:blip r:embed="rId7"/>
                <a:stretch>
                  <a:fillRect l="-1099" t="-4000" b="-20000"/>
                </a:stretch>
              </a:blipFill>
            </p:spPr>
            <p:txBody>
              <a:bodyPr/>
              <a:lstStyle/>
              <a:p>
                <a:r>
                  <a:rPr lang="en-US">
                    <a:noFill/>
                  </a:rPr>
                  <a:t> </a:t>
                </a:r>
              </a:p>
            </p:txBody>
          </p:sp>
        </mc:Fallback>
      </mc:AlternateContent>
      <p:cxnSp>
        <p:nvCxnSpPr>
          <p:cNvPr id="18" name="Curved Connector 17">
            <a:extLst>
              <a:ext uri="{FF2B5EF4-FFF2-40B4-BE49-F238E27FC236}">
                <a16:creationId xmlns:a16="http://schemas.microsoft.com/office/drawing/2014/main" id="{C73A3F35-712B-DB4C-A773-1DBD98DD8702}"/>
              </a:ext>
            </a:extLst>
          </p:cNvPr>
          <p:cNvCxnSpPr>
            <a:cxnSpLocks/>
            <a:stCxn id="43" idx="7"/>
            <a:endCxn id="33" idx="0"/>
          </p:cNvCxnSpPr>
          <p:nvPr/>
        </p:nvCxnSpPr>
        <p:spPr>
          <a:xfrm rot="5400000" flipH="1" flipV="1">
            <a:off x="7537351" y="387251"/>
            <a:ext cx="269794" cy="2921655"/>
          </a:xfrm>
          <a:prstGeom prst="curvedConnector3">
            <a:avLst>
              <a:gd name="adj1" fmla="val 18473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75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strVal val="#ppt_x"/>
                                          </p:val>
                                        </p:tav>
                                        <p:tav tm="100000">
                                          <p:val>
                                            <p:strVal val="#ppt_x"/>
                                          </p:val>
                                        </p:tav>
                                      </p:tavLst>
                                    </p:anim>
                                    <p:anim calcmode="lin" valueType="num">
                                      <p:cBhvr>
                                        <p:cTn id="14" dur="1000" fill="hold"/>
                                        <p:tgtEl>
                                          <p:spTgt spid="35"/>
                                        </p:tgtEl>
                                        <p:attrNameLst>
                                          <p:attrName>ppt_y</p:attrName>
                                        </p:attrNameLst>
                                      </p:cBhvr>
                                      <p:tavLst>
                                        <p:tav tm="0">
                                          <p:val>
                                            <p:strVal val="#ppt_y+.1"/>
                                          </p:val>
                                        </p:tav>
                                        <p:tav tm="100000">
                                          <p:val>
                                            <p:strVal val="#ppt_y"/>
                                          </p:val>
                                        </p:tav>
                                      </p:tavLst>
                                    </p:anim>
                                  </p:childTnLst>
                                </p:cTn>
                              </p:par>
                              <p:par>
                                <p:cTn id="15" presetID="42" presetClass="entr" presetSubtype="0" fill="hold" grpId="2" nodeType="with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1000"/>
                                        <p:tgtEl>
                                          <p:spTgt spid="42"/>
                                        </p:tgtEl>
                                      </p:cBhvr>
                                    </p:animEffect>
                                    <p:anim calcmode="lin" valueType="num">
                                      <p:cBhvr>
                                        <p:cTn id="18" dur="1000" fill="hold"/>
                                        <p:tgtEl>
                                          <p:spTgt spid="42"/>
                                        </p:tgtEl>
                                        <p:attrNameLst>
                                          <p:attrName>ppt_x</p:attrName>
                                        </p:attrNameLst>
                                      </p:cBhvr>
                                      <p:tavLst>
                                        <p:tav tm="0">
                                          <p:val>
                                            <p:strVal val="#ppt_x"/>
                                          </p:val>
                                        </p:tav>
                                        <p:tav tm="100000">
                                          <p:val>
                                            <p:strVal val="#ppt_x"/>
                                          </p:val>
                                        </p:tav>
                                      </p:tavLst>
                                    </p:anim>
                                    <p:anim calcmode="lin" valueType="num">
                                      <p:cBhvr>
                                        <p:cTn id="19" dur="1000" fill="hold"/>
                                        <p:tgtEl>
                                          <p:spTgt spid="42"/>
                                        </p:tgtEl>
                                        <p:attrNameLst>
                                          <p:attrName>ppt_y</p:attrName>
                                        </p:attrNameLst>
                                      </p:cBhvr>
                                      <p:tavLst>
                                        <p:tav tm="0">
                                          <p:val>
                                            <p:strVal val="#ppt_y+.1"/>
                                          </p:val>
                                        </p:tav>
                                        <p:tav tm="100000">
                                          <p:val>
                                            <p:strVal val="#ppt_y"/>
                                          </p:val>
                                        </p:tav>
                                      </p:tavLst>
                                    </p:anim>
                                  </p:childTnLst>
                                </p:cTn>
                              </p:par>
                              <p:par>
                                <p:cTn id="20" presetID="42" presetClass="entr" presetSubtype="0" fill="hold" grpId="3"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1000"/>
                                        <p:tgtEl>
                                          <p:spTgt spid="43"/>
                                        </p:tgtEl>
                                      </p:cBhvr>
                                    </p:animEffect>
                                    <p:anim calcmode="lin" valueType="num">
                                      <p:cBhvr>
                                        <p:cTn id="23" dur="1000" fill="hold"/>
                                        <p:tgtEl>
                                          <p:spTgt spid="43"/>
                                        </p:tgtEl>
                                        <p:attrNameLst>
                                          <p:attrName>ppt_x</p:attrName>
                                        </p:attrNameLst>
                                      </p:cBhvr>
                                      <p:tavLst>
                                        <p:tav tm="0">
                                          <p:val>
                                            <p:strVal val="#ppt_x"/>
                                          </p:val>
                                        </p:tav>
                                        <p:tav tm="100000">
                                          <p:val>
                                            <p:strVal val="#ppt_x"/>
                                          </p:val>
                                        </p:tav>
                                      </p:tavLst>
                                    </p:anim>
                                    <p:anim calcmode="lin" valueType="num">
                                      <p:cBhvr>
                                        <p:cTn id="2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xit" presetSubtype="0" fill="hold" grpId="1" nodeType="clickEffect">
                                  <p:stCondLst>
                                    <p:cond delay="0"/>
                                  </p:stCondLst>
                                  <p:childTnLst>
                                    <p:animEffect transition="out" filter="fade">
                                      <p:cBhvr>
                                        <p:cTn id="28" dur="1000"/>
                                        <p:tgtEl>
                                          <p:spTgt spid="35"/>
                                        </p:tgtEl>
                                      </p:cBhvr>
                                    </p:animEffect>
                                    <p:anim calcmode="lin" valueType="num">
                                      <p:cBhvr>
                                        <p:cTn id="29" dur="1000"/>
                                        <p:tgtEl>
                                          <p:spTgt spid="35"/>
                                        </p:tgtEl>
                                        <p:attrNameLst>
                                          <p:attrName>ppt_x</p:attrName>
                                        </p:attrNameLst>
                                      </p:cBhvr>
                                      <p:tavLst>
                                        <p:tav tm="0">
                                          <p:val>
                                            <p:strVal val="ppt_x"/>
                                          </p:val>
                                        </p:tav>
                                        <p:tav tm="100000">
                                          <p:val>
                                            <p:strVal val="ppt_x"/>
                                          </p:val>
                                        </p:tav>
                                      </p:tavLst>
                                    </p:anim>
                                    <p:anim calcmode="lin" valueType="num">
                                      <p:cBhvr>
                                        <p:cTn id="30" dur="1000"/>
                                        <p:tgtEl>
                                          <p:spTgt spid="35"/>
                                        </p:tgtEl>
                                        <p:attrNameLst>
                                          <p:attrName>ppt_y</p:attrName>
                                        </p:attrNameLst>
                                      </p:cBhvr>
                                      <p:tavLst>
                                        <p:tav tm="0">
                                          <p:val>
                                            <p:strVal val="ppt_y"/>
                                          </p:val>
                                        </p:tav>
                                        <p:tav tm="100000">
                                          <p:val>
                                            <p:strVal val="ppt_y+.1"/>
                                          </p:val>
                                        </p:tav>
                                      </p:tavLst>
                                    </p:anim>
                                    <p:set>
                                      <p:cBhvr>
                                        <p:cTn id="31" dur="1" fill="hold">
                                          <p:stCondLst>
                                            <p:cond delay="999"/>
                                          </p:stCondLst>
                                        </p:cTn>
                                        <p:tgtEl>
                                          <p:spTgt spid="35"/>
                                        </p:tgtEl>
                                        <p:attrNameLst>
                                          <p:attrName>style.visibility</p:attrName>
                                        </p:attrNameLst>
                                      </p:cBhvr>
                                      <p:to>
                                        <p:strVal val="hidden"/>
                                      </p:to>
                                    </p:set>
                                  </p:childTnLst>
                                </p:cTn>
                              </p:par>
                              <p:par>
                                <p:cTn id="32" presetID="42" presetClass="exit" presetSubtype="0" fill="hold" grpId="4" nodeType="withEffect">
                                  <p:stCondLst>
                                    <p:cond delay="0"/>
                                  </p:stCondLst>
                                  <p:childTnLst>
                                    <p:animEffect transition="out" filter="fade">
                                      <p:cBhvr>
                                        <p:cTn id="33" dur="1000"/>
                                        <p:tgtEl>
                                          <p:spTgt spid="43"/>
                                        </p:tgtEl>
                                      </p:cBhvr>
                                    </p:animEffect>
                                    <p:anim calcmode="lin" valueType="num">
                                      <p:cBhvr>
                                        <p:cTn id="34" dur="1000"/>
                                        <p:tgtEl>
                                          <p:spTgt spid="43"/>
                                        </p:tgtEl>
                                        <p:attrNameLst>
                                          <p:attrName>ppt_x</p:attrName>
                                        </p:attrNameLst>
                                      </p:cBhvr>
                                      <p:tavLst>
                                        <p:tav tm="0">
                                          <p:val>
                                            <p:strVal val="ppt_x"/>
                                          </p:val>
                                        </p:tav>
                                        <p:tav tm="100000">
                                          <p:val>
                                            <p:strVal val="ppt_x"/>
                                          </p:val>
                                        </p:tav>
                                      </p:tavLst>
                                    </p:anim>
                                    <p:anim calcmode="lin" valueType="num">
                                      <p:cBhvr>
                                        <p:cTn id="35" dur="1000"/>
                                        <p:tgtEl>
                                          <p:spTgt spid="43"/>
                                        </p:tgtEl>
                                        <p:attrNameLst>
                                          <p:attrName>ppt_y</p:attrName>
                                        </p:attrNameLst>
                                      </p:cBhvr>
                                      <p:tavLst>
                                        <p:tav tm="0">
                                          <p:val>
                                            <p:strVal val="ppt_y"/>
                                          </p:val>
                                        </p:tav>
                                        <p:tav tm="100000">
                                          <p:val>
                                            <p:strVal val="ppt_y+.1"/>
                                          </p:val>
                                        </p:tav>
                                      </p:tavLst>
                                    </p:anim>
                                    <p:set>
                                      <p:cBhvr>
                                        <p:cTn id="36" dur="1" fill="hold">
                                          <p:stCondLst>
                                            <p:cond delay="999"/>
                                          </p:stCondLst>
                                        </p:cTn>
                                        <p:tgtEl>
                                          <p:spTgt spid="43"/>
                                        </p:tgtEl>
                                        <p:attrNameLst>
                                          <p:attrName>style.visibility</p:attrName>
                                        </p:attrNameLst>
                                      </p:cBhvr>
                                      <p:to>
                                        <p:strVal val="hidden"/>
                                      </p:to>
                                    </p:set>
                                  </p:childTnLst>
                                </p:cTn>
                              </p:par>
                              <p:par>
                                <p:cTn id="37" presetID="42" presetClass="exit" presetSubtype="0" fill="hold" grpId="1" nodeType="withEffect">
                                  <p:stCondLst>
                                    <p:cond delay="0"/>
                                  </p:stCondLst>
                                  <p:childTnLst>
                                    <p:animEffect transition="out" filter="fade">
                                      <p:cBhvr>
                                        <p:cTn id="38" dur="1000"/>
                                        <p:tgtEl>
                                          <p:spTgt spid="38"/>
                                        </p:tgtEl>
                                      </p:cBhvr>
                                    </p:animEffect>
                                    <p:anim calcmode="lin" valueType="num">
                                      <p:cBhvr>
                                        <p:cTn id="39" dur="1000"/>
                                        <p:tgtEl>
                                          <p:spTgt spid="38"/>
                                        </p:tgtEl>
                                        <p:attrNameLst>
                                          <p:attrName>ppt_x</p:attrName>
                                        </p:attrNameLst>
                                      </p:cBhvr>
                                      <p:tavLst>
                                        <p:tav tm="0">
                                          <p:val>
                                            <p:strVal val="ppt_x"/>
                                          </p:val>
                                        </p:tav>
                                        <p:tav tm="100000">
                                          <p:val>
                                            <p:strVal val="ppt_x"/>
                                          </p:val>
                                        </p:tav>
                                      </p:tavLst>
                                    </p:anim>
                                    <p:anim calcmode="lin" valueType="num">
                                      <p:cBhvr>
                                        <p:cTn id="40" dur="1000"/>
                                        <p:tgtEl>
                                          <p:spTgt spid="38"/>
                                        </p:tgtEl>
                                        <p:attrNameLst>
                                          <p:attrName>ppt_y</p:attrName>
                                        </p:attrNameLst>
                                      </p:cBhvr>
                                      <p:tavLst>
                                        <p:tav tm="0">
                                          <p:val>
                                            <p:strVal val="ppt_y"/>
                                          </p:val>
                                        </p:tav>
                                        <p:tav tm="100000">
                                          <p:val>
                                            <p:strVal val="ppt_y+.1"/>
                                          </p:val>
                                        </p:tav>
                                      </p:tavLst>
                                    </p:anim>
                                    <p:set>
                                      <p:cBhvr>
                                        <p:cTn id="41" dur="1" fill="hold">
                                          <p:stCondLst>
                                            <p:cond delay="999"/>
                                          </p:stCondLst>
                                        </p:cTn>
                                        <p:tgtEl>
                                          <p:spTgt spid="38"/>
                                        </p:tgtEl>
                                        <p:attrNameLst>
                                          <p:attrName>style.visibility</p:attrName>
                                        </p:attrNameLst>
                                      </p:cBhvr>
                                      <p:to>
                                        <p:strVal val="hidden"/>
                                      </p:to>
                                    </p:set>
                                  </p:childTnLst>
                                </p:cTn>
                              </p:par>
                              <p:par>
                                <p:cTn id="42" presetID="42" presetClass="entr" presetSubtype="0"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1000" fill="hold"/>
                                        <p:tgtEl>
                                          <p:spTgt spid="3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1000"/>
                                        <p:tgtEl>
                                          <p:spTgt spid="22"/>
                                        </p:tgtEl>
                                      </p:cBhvr>
                                    </p:animEffect>
                                    <p:anim calcmode="lin" valueType="num">
                                      <p:cBhvr>
                                        <p:cTn id="55" dur="1000" fill="hold"/>
                                        <p:tgtEl>
                                          <p:spTgt spid="22"/>
                                        </p:tgtEl>
                                        <p:attrNameLst>
                                          <p:attrName>ppt_x</p:attrName>
                                        </p:attrNameLst>
                                      </p:cBhvr>
                                      <p:tavLst>
                                        <p:tav tm="0">
                                          <p:val>
                                            <p:strVal val="#ppt_x"/>
                                          </p:val>
                                        </p:tav>
                                        <p:tav tm="100000">
                                          <p:val>
                                            <p:strVal val="#ppt_x"/>
                                          </p:val>
                                        </p:tav>
                                      </p:tavLst>
                                    </p:anim>
                                    <p:anim calcmode="lin" valueType="num">
                                      <p:cBhvr>
                                        <p:cTn id="5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xit" presetSubtype="0" fill="hold" grpId="3" nodeType="clickEffect">
                                  <p:stCondLst>
                                    <p:cond delay="0"/>
                                  </p:stCondLst>
                                  <p:childTnLst>
                                    <p:animEffect transition="out" filter="fade">
                                      <p:cBhvr>
                                        <p:cTn id="60" dur="1000"/>
                                        <p:tgtEl>
                                          <p:spTgt spid="42"/>
                                        </p:tgtEl>
                                      </p:cBhvr>
                                    </p:animEffect>
                                    <p:anim calcmode="lin" valueType="num">
                                      <p:cBhvr>
                                        <p:cTn id="61" dur="1000"/>
                                        <p:tgtEl>
                                          <p:spTgt spid="42"/>
                                        </p:tgtEl>
                                        <p:attrNameLst>
                                          <p:attrName>ppt_x</p:attrName>
                                        </p:attrNameLst>
                                      </p:cBhvr>
                                      <p:tavLst>
                                        <p:tav tm="0">
                                          <p:val>
                                            <p:strVal val="ppt_x"/>
                                          </p:val>
                                        </p:tav>
                                        <p:tav tm="100000">
                                          <p:val>
                                            <p:strVal val="ppt_x"/>
                                          </p:val>
                                        </p:tav>
                                      </p:tavLst>
                                    </p:anim>
                                    <p:anim calcmode="lin" valueType="num">
                                      <p:cBhvr>
                                        <p:cTn id="62" dur="1000"/>
                                        <p:tgtEl>
                                          <p:spTgt spid="42"/>
                                        </p:tgtEl>
                                        <p:attrNameLst>
                                          <p:attrName>ppt_y</p:attrName>
                                        </p:attrNameLst>
                                      </p:cBhvr>
                                      <p:tavLst>
                                        <p:tav tm="0">
                                          <p:val>
                                            <p:strVal val="ppt_y"/>
                                          </p:val>
                                        </p:tav>
                                        <p:tav tm="100000">
                                          <p:val>
                                            <p:strVal val="ppt_y+.1"/>
                                          </p:val>
                                        </p:tav>
                                      </p:tavLst>
                                    </p:anim>
                                    <p:set>
                                      <p:cBhvr>
                                        <p:cTn id="63" dur="1" fill="hold">
                                          <p:stCondLst>
                                            <p:cond delay="999"/>
                                          </p:stCondLst>
                                        </p:cTn>
                                        <p:tgtEl>
                                          <p:spTgt spid="42"/>
                                        </p:tgtEl>
                                        <p:attrNameLst>
                                          <p:attrName>style.visibility</p:attrName>
                                        </p:attrNameLst>
                                      </p:cBhvr>
                                      <p:to>
                                        <p:strVal val="hidden"/>
                                      </p:to>
                                    </p:set>
                                  </p:childTnLst>
                                </p:cTn>
                              </p:par>
                              <p:par>
                                <p:cTn id="64" presetID="42" presetClass="exit" presetSubtype="0" fill="hold" nodeType="withEffect">
                                  <p:stCondLst>
                                    <p:cond delay="0"/>
                                  </p:stCondLst>
                                  <p:childTnLst>
                                    <p:animEffect transition="out" filter="fade">
                                      <p:cBhvr>
                                        <p:cTn id="65" dur="1000"/>
                                        <p:tgtEl>
                                          <p:spTgt spid="14"/>
                                        </p:tgtEl>
                                      </p:cBhvr>
                                    </p:animEffect>
                                    <p:anim calcmode="lin" valueType="num">
                                      <p:cBhvr>
                                        <p:cTn id="66" dur="1000"/>
                                        <p:tgtEl>
                                          <p:spTgt spid="14"/>
                                        </p:tgtEl>
                                        <p:attrNameLst>
                                          <p:attrName>ppt_x</p:attrName>
                                        </p:attrNameLst>
                                      </p:cBhvr>
                                      <p:tavLst>
                                        <p:tav tm="0">
                                          <p:val>
                                            <p:strVal val="ppt_x"/>
                                          </p:val>
                                        </p:tav>
                                        <p:tav tm="100000">
                                          <p:val>
                                            <p:strVal val="ppt_x"/>
                                          </p:val>
                                        </p:tav>
                                      </p:tavLst>
                                    </p:anim>
                                    <p:anim calcmode="lin" valueType="num">
                                      <p:cBhvr>
                                        <p:cTn id="67" dur="1000"/>
                                        <p:tgtEl>
                                          <p:spTgt spid="14"/>
                                        </p:tgtEl>
                                        <p:attrNameLst>
                                          <p:attrName>ppt_y</p:attrName>
                                        </p:attrNameLst>
                                      </p:cBhvr>
                                      <p:tavLst>
                                        <p:tav tm="0">
                                          <p:val>
                                            <p:strVal val="ppt_y"/>
                                          </p:val>
                                        </p:tav>
                                        <p:tav tm="100000">
                                          <p:val>
                                            <p:strVal val="ppt_y+.1"/>
                                          </p:val>
                                        </p:tav>
                                      </p:tavLst>
                                    </p:anim>
                                    <p:set>
                                      <p:cBhvr>
                                        <p:cTn id="68" dur="1" fill="hold">
                                          <p:stCondLst>
                                            <p:cond delay="999"/>
                                          </p:stCondLst>
                                        </p:cTn>
                                        <p:tgtEl>
                                          <p:spTgt spid="14"/>
                                        </p:tgtEl>
                                        <p:attrNameLst>
                                          <p:attrName>style.visibility</p:attrName>
                                        </p:attrNameLst>
                                      </p:cBhvr>
                                      <p:to>
                                        <p:strVal val="hidden"/>
                                      </p:to>
                                    </p:set>
                                  </p:childTnLst>
                                </p:cTn>
                              </p:par>
                              <p:par>
                                <p:cTn id="69" presetID="42" presetClass="exit" presetSubtype="0" fill="hold" grpId="1" nodeType="withEffect">
                                  <p:stCondLst>
                                    <p:cond delay="0"/>
                                  </p:stCondLst>
                                  <p:childTnLst>
                                    <p:animEffect transition="out" filter="fade">
                                      <p:cBhvr>
                                        <p:cTn id="70" dur="1000"/>
                                        <p:tgtEl>
                                          <p:spTgt spid="22"/>
                                        </p:tgtEl>
                                      </p:cBhvr>
                                    </p:animEffect>
                                    <p:anim calcmode="lin" valueType="num">
                                      <p:cBhvr>
                                        <p:cTn id="71" dur="1000"/>
                                        <p:tgtEl>
                                          <p:spTgt spid="22"/>
                                        </p:tgtEl>
                                        <p:attrNameLst>
                                          <p:attrName>ppt_x</p:attrName>
                                        </p:attrNameLst>
                                      </p:cBhvr>
                                      <p:tavLst>
                                        <p:tav tm="0">
                                          <p:val>
                                            <p:strVal val="ppt_x"/>
                                          </p:val>
                                        </p:tav>
                                        <p:tav tm="100000">
                                          <p:val>
                                            <p:strVal val="ppt_x"/>
                                          </p:val>
                                        </p:tav>
                                      </p:tavLst>
                                    </p:anim>
                                    <p:anim calcmode="lin" valueType="num">
                                      <p:cBhvr>
                                        <p:cTn id="72" dur="1000"/>
                                        <p:tgtEl>
                                          <p:spTgt spid="22"/>
                                        </p:tgtEl>
                                        <p:attrNameLst>
                                          <p:attrName>ppt_y</p:attrName>
                                        </p:attrNameLst>
                                      </p:cBhvr>
                                      <p:tavLst>
                                        <p:tav tm="0">
                                          <p:val>
                                            <p:strVal val="ppt_y"/>
                                          </p:val>
                                        </p:tav>
                                        <p:tav tm="100000">
                                          <p:val>
                                            <p:strVal val="ppt_y+.1"/>
                                          </p:val>
                                        </p:tav>
                                      </p:tavLst>
                                    </p:anim>
                                    <p:set>
                                      <p:cBhvr>
                                        <p:cTn id="73" dur="1" fill="hold">
                                          <p:stCondLst>
                                            <p:cond delay="999"/>
                                          </p:stCondLst>
                                        </p:cTn>
                                        <p:tgtEl>
                                          <p:spTgt spid="22"/>
                                        </p:tgtEl>
                                        <p:attrNameLst>
                                          <p:attrName>style.visibility</p:attrName>
                                        </p:attrNameLst>
                                      </p:cBhvr>
                                      <p:to>
                                        <p:strVal val="hidden"/>
                                      </p:to>
                                    </p:set>
                                  </p:childTnLst>
                                </p:cTn>
                              </p:par>
                              <p:par>
                                <p:cTn id="74" presetID="42" presetClass="exit" presetSubtype="0" fill="hold" grpId="1" nodeType="withEffect">
                                  <p:stCondLst>
                                    <p:cond delay="0"/>
                                  </p:stCondLst>
                                  <p:childTnLst>
                                    <p:animEffect transition="out" filter="fade">
                                      <p:cBhvr>
                                        <p:cTn id="75" dur="1000"/>
                                        <p:tgtEl>
                                          <p:spTgt spid="32"/>
                                        </p:tgtEl>
                                      </p:cBhvr>
                                    </p:animEffect>
                                    <p:anim calcmode="lin" valueType="num">
                                      <p:cBhvr>
                                        <p:cTn id="76" dur="1000"/>
                                        <p:tgtEl>
                                          <p:spTgt spid="32"/>
                                        </p:tgtEl>
                                        <p:attrNameLst>
                                          <p:attrName>ppt_x</p:attrName>
                                        </p:attrNameLst>
                                      </p:cBhvr>
                                      <p:tavLst>
                                        <p:tav tm="0">
                                          <p:val>
                                            <p:strVal val="ppt_x"/>
                                          </p:val>
                                        </p:tav>
                                        <p:tav tm="100000">
                                          <p:val>
                                            <p:strVal val="ppt_x"/>
                                          </p:val>
                                        </p:tav>
                                      </p:tavLst>
                                    </p:anim>
                                    <p:anim calcmode="lin" valueType="num">
                                      <p:cBhvr>
                                        <p:cTn id="77" dur="1000"/>
                                        <p:tgtEl>
                                          <p:spTgt spid="32"/>
                                        </p:tgtEl>
                                        <p:attrNameLst>
                                          <p:attrName>ppt_y</p:attrName>
                                        </p:attrNameLst>
                                      </p:cBhvr>
                                      <p:tavLst>
                                        <p:tav tm="0">
                                          <p:val>
                                            <p:strVal val="ppt_y"/>
                                          </p:val>
                                        </p:tav>
                                        <p:tav tm="100000">
                                          <p:val>
                                            <p:strVal val="ppt_y+.1"/>
                                          </p:val>
                                        </p:tav>
                                      </p:tavLst>
                                    </p:anim>
                                    <p:set>
                                      <p:cBhvr>
                                        <p:cTn id="78" dur="1" fill="hold">
                                          <p:stCondLst>
                                            <p:cond delay="999"/>
                                          </p:stCondLst>
                                        </p:cTn>
                                        <p:tgtEl>
                                          <p:spTgt spid="32"/>
                                        </p:tgtEl>
                                        <p:attrNameLst>
                                          <p:attrName>style.visibility</p:attrName>
                                        </p:attrNameLst>
                                      </p:cBhvr>
                                      <p:to>
                                        <p:strVal val="hidden"/>
                                      </p:to>
                                    </p:set>
                                  </p:childTnLst>
                                </p:cTn>
                              </p:par>
                            </p:childTnLst>
                          </p:cTn>
                        </p:par>
                        <p:par>
                          <p:cTn id="79" fill="hold">
                            <p:stCondLst>
                              <p:cond delay="1000"/>
                            </p:stCondLst>
                            <p:childTnLst>
                              <p:par>
                                <p:cTn id="80" presetID="42" presetClass="entr" presetSubtype="0" fill="hold" grpId="5" nodeType="after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fade">
                                      <p:cBhvr>
                                        <p:cTn id="82" dur="1000"/>
                                        <p:tgtEl>
                                          <p:spTgt spid="43"/>
                                        </p:tgtEl>
                                      </p:cBhvr>
                                    </p:animEffect>
                                    <p:anim calcmode="lin" valueType="num">
                                      <p:cBhvr>
                                        <p:cTn id="83" dur="1000" fill="hold"/>
                                        <p:tgtEl>
                                          <p:spTgt spid="43"/>
                                        </p:tgtEl>
                                        <p:attrNameLst>
                                          <p:attrName>ppt_x</p:attrName>
                                        </p:attrNameLst>
                                      </p:cBhvr>
                                      <p:tavLst>
                                        <p:tav tm="0">
                                          <p:val>
                                            <p:strVal val="#ppt_x"/>
                                          </p:val>
                                        </p:tav>
                                        <p:tav tm="100000">
                                          <p:val>
                                            <p:strVal val="#ppt_x"/>
                                          </p:val>
                                        </p:tav>
                                      </p:tavLst>
                                    </p:anim>
                                    <p:anim calcmode="lin" valueType="num">
                                      <p:cBhvr>
                                        <p:cTn id="84" dur="1000" fill="hold"/>
                                        <p:tgtEl>
                                          <p:spTgt spid="43"/>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1000" fill="hold"/>
                                        <p:tgtEl>
                                          <p:spTgt spid="39"/>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1000"/>
                                        <p:tgtEl>
                                          <p:spTgt spid="33"/>
                                        </p:tgtEl>
                                      </p:cBhvr>
                                    </p:animEffect>
                                    <p:anim calcmode="lin" valueType="num">
                                      <p:cBhvr>
                                        <p:cTn id="98" dur="1000" fill="hold"/>
                                        <p:tgtEl>
                                          <p:spTgt spid="33"/>
                                        </p:tgtEl>
                                        <p:attrNameLst>
                                          <p:attrName>ppt_x</p:attrName>
                                        </p:attrNameLst>
                                      </p:cBhvr>
                                      <p:tavLst>
                                        <p:tav tm="0">
                                          <p:val>
                                            <p:strVal val="#ppt_x"/>
                                          </p:val>
                                        </p:tav>
                                        <p:tav tm="100000">
                                          <p:val>
                                            <p:strVal val="#ppt_x"/>
                                          </p:val>
                                        </p:tav>
                                      </p:tavLst>
                                    </p:anim>
                                    <p:anim calcmode="lin" valueType="num">
                                      <p:cBhvr>
                                        <p:cTn id="9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2" animBg="1"/>
      <p:bldP spid="42" grpId="3" animBg="1"/>
      <p:bldP spid="43" grpId="3" animBg="1"/>
      <p:bldP spid="43" grpId="4" animBg="1"/>
      <p:bldP spid="43" grpId="5" animBg="1"/>
      <p:bldP spid="35" grpId="0" animBg="1"/>
      <p:bldP spid="35" grpId="1" animBg="1"/>
      <p:bldP spid="38" grpId="0"/>
      <p:bldP spid="38" grpId="1"/>
      <p:bldP spid="22" grpId="0" animBg="1"/>
      <p:bldP spid="22" grpId="1" animBg="1"/>
      <p:bldP spid="33" grpId="0" animBg="1"/>
      <p:bldP spid="39" grpId="0"/>
      <p:bldP spid="32" grpId="0"/>
      <p:bldP spid="3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1EC1-DFB8-544A-B159-1CBF5DC39810}"/>
              </a:ext>
            </a:extLst>
          </p:cNvPr>
          <p:cNvSpPr>
            <a:spLocks noGrp="1"/>
          </p:cNvSpPr>
          <p:nvPr>
            <p:ph type="title"/>
          </p:nvPr>
        </p:nvSpPr>
        <p:spPr/>
        <p:txBody>
          <a:bodyPr/>
          <a:lstStyle/>
          <a:p>
            <a:r>
              <a:rPr lang="en-US" dirty="0"/>
              <a:t>Evaluation – Blocking mode</a:t>
            </a:r>
          </a:p>
        </p:txBody>
      </p:sp>
      <p:sp>
        <p:nvSpPr>
          <p:cNvPr id="4" name="Date Placeholder 3">
            <a:extLst>
              <a:ext uri="{FF2B5EF4-FFF2-40B4-BE49-F238E27FC236}">
                <a16:creationId xmlns:a16="http://schemas.microsoft.com/office/drawing/2014/main" id="{CAA19BDF-D9AC-D543-B7DA-EC9AD018C841}"/>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BFD68E9B-415B-4648-8DBF-482D2CECAC07}"/>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8CF7C553-5FD1-B047-A007-278A5567F513}"/>
              </a:ext>
            </a:extLst>
          </p:cNvPr>
          <p:cNvSpPr>
            <a:spLocks noGrp="1"/>
          </p:cNvSpPr>
          <p:nvPr>
            <p:ph type="sldNum" sz="quarter" idx="12"/>
          </p:nvPr>
        </p:nvSpPr>
        <p:spPr/>
        <p:txBody>
          <a:bodyPr/>
          <a:lstStyle/>
          <a:p>
            <a:fld id="{4ACE412F-CD6E-7445-9539-C5C52CAE09D8}" type="slidenum">
              <a:rPr lang="en-US" smtClean="0"/>
              <a:pPr/>
              <a:t>11</a:t>
            </a:fld>
            <a:endParaRPr lang="en-US"/>
          </a:p>
        </p:txBody>
      </p:sp>
      <p:pic>
        <p:nvPicPr>
          <p:cNvPr id="7" name="Picture 6">
            <a:extLst>
              <a:ext uri="{FF2B5EF4-FFF2-40B4-BE49-F238E27FC236}">
                <a16:creationId xmlns:a16="http://schemas.microsoft.com/office/drawing/2014/main" id="{4C44A46A-F906-4A43-8655-587A6F1346DE}"/>
              </a:ext>
            </a:extLst>
          </p:cNvPr>
          <p:cNvPicPr>
            <a:picLocks noChangeAspect="1"/>
          </p:cNvPicPr>
          <p:nvPr/>
        </p:nvPicPr>
        <p:blipFill>
          <a:blip r:embed="rId3"/>
          <a:stretch>
            <a:fillRect/>
          </a:stretch>
        </p:blipFill>
        <p:spPr>
          <a:xfrm>
            <a:off x="1900766" y="1690692"/>
            <a:ext cx="8130931" cy="3867150"/>
          </a:xfrm>
          <a:prstGeom prst="rect">
            <a:avLst/>
          </a:prstGeom>
        </p:spPr>
      </p:pic>
      <p:pic>
        <p:nvPicPr>
          <p:cNvPr id="8" name="Picture 7">
            <a:extLst>
              <a:ext uri="{FF2B5EF4-FFF2-40B4-BE49-F238E27FC236}">
                <a16:creationId xmlns:a16="http://schemas.microsoft.com/office/drawing/2014/main" id="{90D468E8-D4DC-4E46-BA73-362C0F6565FF}"/>
              </a:ext>
            </a:extLst>
          </p:cNvPr>
          <p:cNvPicPr>
            <a:picLocks noChangeAspect="1"/>
          </p:cNvPicPr>
          <p:nvPr/>
        </p:nvPicPr>
        <p:blipFill>
          <a:blip r:embed="rId4"/>
          <a:stretch>
            <a:fillRect/>
          </a:stretch>
        </p:blipFill>
        <p:spPr>
          <a:xfrm>
            <a:off x="2461828" y="4129707"/>
            <a:ext cx="340615" cy="340615"/>
          </a:xfrm>
          <a:prstGeom prst="rect">
            <a:avLst/>
          </a:prstGeom>
        </p:spPr>
      </p:pic>
      <p:pic>
        <p:nvPicPr>
          <p:cNvPr id="9" name="Picture 8">
            <a:extLst>
              <a:ext uri="{FF2B5EF4-FFF2-40B4-BE49-F238E27FC236}">
                <a16:creationId xmlns:a16="http://schemas.microsoft.com/office/drawing/2014/main" id="{D85693D9-26F6-7343-9D65-D1F3821524E2}"/>
              </a:ext>
            </a:extLst>
          </p:cNvPr>
          <p:cNvPicPr>
            <a:picLocks noChangeAspect="1"/>
          </p:cNvPicPr>
          <p:nvPr/>
        </p:nvPicPr>
        <p:blipFill>
          <a:blip r:embed="rId5"/>
          <a:stretch>
            <a:fillRect/>
          </a:stretch>
        </p:blipFill>
        <p:spPr>
          <a:xfrm>
            <a:off x="2461828" y="1529216"/>
            <a:ext cx="320040" cy="322951"/>
          </a:xfrm>
          <a:prstGeom prst="rect">
            <a:avLst/>
          </a:prstGeom>
        </p:spPr>
      </p:pic>
      <p:sp>
        <p:nvSpPr>
          <p:cNvPr id="3" name="Oval 2">
            <a:extLst>
              <a:ext uri="{FF2B5EF4-FFF2-40B4-BE49-F238E27FC236}">
                <a16:creationId xmlns:a16="http://schemas.microsoft.com/office/drawing/2014/main" id="{98DA6E51-E9B2-8444-A0BF-412DA8FF1593}"/>
              </a:ext>
            </a:extLst>
          </p:cNvPr>
          <p:cNvSpPr/>
          <p:nvPr/>
        </p:nvSpPr>
        <p:spPr>
          <a:xfrm>
            <a:off x="4105656" y="4745736"/>
            <a:ext cx="1133856" cy="81210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978F841-1570-CE49-B57C-F50BDB35EE20}"/>
              </a:ext>
            </a:extLst>
          </p:cNvPr>
          <p:cNvSpPr/>
          <p:nvPr/>
        </p:nvSpPr>
        <p:spPr>
          <a:xfrm>
            <a:off x="8382000" y="4745736"/>
            <a:ext cx="914400" cy="81210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F38A5EE-2036-FC46-BD7B-FCC0374A5CE2}"/>
              </a:ext>
            </a:extLst>
          </p:cNvPr>
          <p:cNvSpPr/>
          <p:nvPr/>
        </p:nvSpPr>
        <p:spPr>
          <a:xfrm>
            <a:off x="4270248" y="4355202"/>
            <a:ext cx="841248" cy="81210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9132434-FA2B-7640-9833-5C285237F6BB}"/>
              </a:ext>
            </a:extLst>
          </p:cNvPr>
          <p:cNvSpPr/>
          <p:nvPr/>
        </p:nvSpPr>
        <p:spPr>
          <a:xfrm>
            <a:off x="8418576" y="4355202"/>
            <a:ext cx="841248" cy="81210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179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0"/>
                                        </p:tgtEl>
                                        <p:attrNameLst>
                                          <p:attrName>ppt_x</p:attrName>
                                        </p:attrNameLst>
                                      </p:cBhvr>
                                      <p:tavLst>
                                        <p:tav tm="0">
                                          <p:val>
                                            <p:strVal val="ppt_x"/>
                                          </p:val>
                                        </p:tav>
                                        <p:tav tm="100000">
                                          <p:val>
                                            <p:strVal val="ppt_x"/>
                                          </p:val>
                                        </p:tav>
                                      </p:tavLst>
                                    </p:anim>
                                    <p:anim calcmode="lin" valueType="num">
                                      <p:cBhvr additive="base">
                                        <p:cTn id="17" dur="500"/>
                                        <p:tgtEl>
                                          <p:spTgt spid="10"/>
                                        </p:tgtEl>
                                        <p:attrNameLst>
                                          <p:attrName>ppt_y</p:attrName>
                                        </p:attrNameLst>
                                      </p:cBhvr>
                                      <p:tavLst>
                                        <p:tav tm="0">
                                          <p:val>
                                            <p:strVal val="ppt_y"/>
                                          </p:val>
                                        </p:tav>
                                        <p:tav tm="100000">
                                          <p:val>
                                            <p:strVal val="1+ppt_h/2"/>
                                          </p:val>
                                        </p:tav>
                                      </p:tavLst>
                                    </p:anim>
                                    <p:set>
                                      <p:cBhvr>
                                        <p:cTn id="18" dur="1" fill="hold">
                                          <p:stCondLst>
                                            <p:cond delay="499"/>
                                          </p:stCondLst>
                                        </p:cTn>
                                        <p:tgtEl>
                                          <p:spTgt spid="10"/>
                                        </p:tgtEl>
                                        <p:attrNameLst>
                                          <p:attrName>style.visibility</p:attrName>
                                        </p:attrNameLst>
                                      </p:cBhvr>
                                      <p:to>
                                        <p:strVal val="hidden"/>
                                      </p:to>
                                    </p:set>
                                  </p:childTnLst>
                                </p:cTn>
                              </p:par>
                              <p:par>
                                <p:cTn id="19" presetID="2" presetClass="exit" presetSubtype="4" fill="hold" grpId="1" nodeType="withEffect">
                                  <p:stCondLst>
                                    <p:cond delay="0"/>
                                  </p:stCondLst>
                                  <p:childTnLst>
                                    <p:anim calcmode="lin" valueType="num">
                                      <p:cBhvr additive="base">
                                        <p:cTn id="20" dur="500"/>
                                        <p:tgtEl>
                                          <p:spTgt spid="3"/>
                                        </p:tgtEl>
                                        <p:attrNameLst>
                                          <p:attrName>ppt_x</p:attrName>
                                        </p:attrNameLst>
                                      </p:cBhvr>
                                      <p:tavLst>
                                        <p:tav tm="0">
                                          <p:val>
                                            <p:strVal val="ppt_x"/>
                                          </p:val>
                                        </p:tav>
                                        <p:tav tm="100000">
                                          <p:val>
                                            <p:strVal val="ppt_x"/>
                                          </p:val>
                                        </p:tav>
                                      </p:tavLst>
                                    </p:anim>
                                    <p:anim calcmode="lin" valueType="num">
                                      <p:cBhvr additive="base">
                                        <p:cTn id="21" dur="500"/>
                                        <p:tgtEl>
                                          <p:spTgt spid="3"/>
                                        </p:tgtEl>
                                        <p:attrNameLst>
                                          <p:attrName>ppt_y</p:attrName>
                                        </p:attrNameLst>
                                      </p:cBhvr>
                                      <p:tavLst>
                                        <p:tav tm="0">
                                          <p:val>
                                            <p:strVal val="ppt_y"/>
                                          </p:val>
                                        </p:tav>
                                        <p:tav tm="100000">
                                          <p:val>
                                            <p:strVal val="1+ppt_h/2"/>
                                          </p:val>
                                        </p:tav>
                                      </p:tavLst>
                                    </p:anim>
                                    <p:set>
                                      <p:cBhvr>
                                        <p:cTn id="22" dur="1" fill="hold">
                                          <p:stCondLst>
                                            <p:cond delay="499"/>
                                          </p:stCondLst>
                                        </p:cTn>
                                        <p:tgtEl>
                                          <p:spTgt spid="3"/>
                                        </p:tgtEl>
                                        <p:attrNameLst>
                                          <p:attrName>style.visibility</p:attrName>
                                        </p:attrNameLst>
                                      </p:cBhvr>
                                      <p:to>
                                        <p:strVal val="hidden"/>
                                      </p:to>
                                    </p:set>
                                  </p:childTnLst>
                                </p:cTn>
                              </p:par>
                            </p:childTnLst>
                          </p:cTn>
                        </p:par>
                        <p:par>
                          <p:cTn id="23" fill="hold">
                            <p:stCondLst>
                              <p:cond delay="50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0" grpId="0" animBg="1"/>
      <p:bldP spid="10" grpId="1"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1EC1-DFB8-544A-B159-1CBF5DC39810}"/>
              </a:ext>
            </a:extLst>
          </p:cNvPr>
          <p:cNvSpPr>
            <a:spLocks noGrp="1"/>
          </p:cNvSpPr>
          <p:nvPr>
            <p:ph type="title"/>
          </p:nvPr>
        </p:nvSpPr>
        <p:spPr/>
        <p:txBody>
          <a:bodyPr/>
          <a:lstStyle/>
          <a:p>
            <a:r>
              <a:rPr lang="en-US" dirty="0"/>
              <a:t>Evaluation – HDD vs. NVMe</a:t>
            </a:r>
          </a:p>
        </p:txBody>
      </p:sp>
      <p:sp>
        <p:nvSpPr>
          <p:cNvPr id="4" name="Date Placeholder 3">
            <a:extLst>
              <a:ext uri="{FF2B5EF4-FFF2-40B4-BE49-F238E27FC236}">
                <a16:creationId xmlns:a16="http://schemas.microsoft.com/office/drawing/2014/main" id="{CAA19BDF-D9AC-D543-B7DA-EC9AD018C841}"/>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BFD68E9B-415B-4648-8DBF-482D2CECAC07}"/>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8CF7C553-5FD1-B047-A007-278A5567F513}"/>
              </a:ext>
            </a:extLst>
          </p:cNvPr>
          <p:cNvSpPr>
            <a:spLocks noGrp="1"/>
          </p:cNvSpPr>
          <p:nvPr>
            <p:ph type="sldNum" sz="quarter" idx="12"/>
          </p:nvPr>
        </p:nvSpPr>
        <p:spPr/>
        <p:txBody>
          <a:bodyPr/>
          <a:lstStyle/>
          <a:p>
            <a:fld id="{4ACE412F-CD6E-7445-9539-C5C52CAE09D8}" type="slidenum">
              <a:rPr lang="en-US" smtClean="0"/>
              <a:pPr/>
              <a:t>12</a:t>
            </a:fld>
            <a:endParaRPr lang="en-US"/>
          </a:p>
        </p:txBody>
      </p:sp>
      <p:pic>
        <p:nvPicPr>
          <p:cNvPr id="21" name="Picture 20">
            <a:extLst>
              <a:ext uri="{FF2B5EF4-FFF2-40B4-BE49-F238E27FC236}">
                <a16:creationId xmlns:a16="http://schemas.microsoft.com/office/drawing/2014/main" id="{E5B28BEC-2CD4-594D-886A-D4B22851E9DC}"/>
              </a:ext>
            </a:extLst>
          </p:cNvPr>
          <p:cNvPicPr>
            <a:picLocks noChangeAspect="1"/>
          </p:cNvPicPr>
          <p:nvPr/>
        </p:nvPicPr>
        <p:blipFill>
          <a:blip r:embed="rId3"/>
          <a:stretch>
            <a:fillRect/>
          </a:stretch>
        </p:blipFill>
        <p:spPr>
          <a:xfrm>
            <a:off x="2103798" y="1586546"/>
            <a:ext cx="7679267" cy="4511569"/>
          </a:xfrm>
          <a:prstGeom prst="rect">
            <a:avLst/>
          </a:prstGeom>
        </p:spPr>
      </p:pic>
      <p:pic>
        <p:nvPicPr>
          <p:cNvPr id="7" name="Picture 6">
            <a:extLst>
              <a:ext uri="{FF2B5EF4-FFF2-40B4-BE49-F238E27FC236}">
                <a16:creationId xmlns:a16="http://schemas.microsoft.com/office/drawing/2014/main" id="{3DC65185-2CE3-0946-BEDA-19C61FFFD49F}"/>
              </a:ext>
            </a:extLst>
          </p:cNvPr>
          <p:cNvPicPr>
            <a:picLocks noChangeAspect="1"/>
          </p:cNvPicPr>
          <p:nvPr/>
        </p:nvPicPr>
        <p:blipFill>
          <a:blip r:embed="rId4"/>
          <a:stretch>
            <a:fillRect/>
          </a:stretch>
        </p:blipFill>
        <p:spPr>
          <a:xfrm>
            <a:off x="2114086" y="4419203"/>
            <a:ext cx="340615" cy="340615"/>
          </a:xfrm>
          <a:prstGeom prst="rect">
            <a:avLst/>
          </a:prstGeom>
        </p:spPr>
      </p:pic>
      <p:pic>
        <p:nvPicPr>
          <p:cNvPr id="8" name="Picture 7">
            <a:extLst>
              <a:ext uri="{FF2B5EF4-FFF2-40B4-BE49-F238E27FC236}">
                <a16:creationId xmlns:a16="http://schemas.microsoft.com/office/drawing/2014/main" id="{B9E12480-43A7-C24A-953D-4597F1D1FAC0}"/>
              </a:ext>
            </a:extLst>
          </p:cNvPr>
          <p:cNvPicPr>
            <a:picLocks noChangeAspect="1"/>
          </p:cNvPicPr>
          <p:nvPr/>
        </p:nvPicPr>
        <p:blipFill>
          <a:blip r:embed="rId5"/>
          <a:stretch>
            <a:fillRect/>
          </a:stretch>
        </p:blipFill>
        <p:spPr>
          <a:xfrm>
            <a:off x="2103798" y="1425070"/>
            <a:ext cx="320040" cy="322951"/>
          </a:xfrm>
          <a:prstGeom prst="rect">
            <a:avLst/>
          </a:prstGeom>
        </p:spPr>
      </p:pic>
      <p:sp>
        <p:nvSpPr>
          <p:cNvPr id="3" name="Rectangle 2">
            <a:extLst>
              <a:ext uri="{FF2B5EF4-FFF2-40B4-BE49-F238E27FC236}">
                <a16:creationId xmlns:a16="http://schemas.microsoft.com/office/drawing/2014/main" id="{05088FC3-1209-BC4D-9781-6866DE708887}"/>
              </a:ext>
            </a:extLst>
          </p:cNvPr>
          <p:cNvSpPr/>
          <p:nvPr/>
        </p:nvSpPr>
        <p:spPr>
          <a:xfrm>
            <a:off x="3803537" y="2815390"/>
            <a:ext cx="532015" cy="284199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B68D4E-1ECA-0243-A79C-708BDD572884}"/>
              </a:ext>
            </a:extLst>
          </p:cNvPr>
          <p:cNvSpPr/>
          <p:nvPr/>
        </p:nvSpPr>
        <p:spPr>
          <a:xfrm>
            <a:off x="5109893" y="2912109"/>
            <a:ext cx="527833" cy="29116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2ED1AA5-D1CC-EE4E-A97B-AFAC5B8DD176}"/>
              </a:ext>
            </a:extLst>
          </p:cNvPr>
          <p:cNvSpPr/>
          <p:nvPr/>
        </p:nvSpPr>
        <p:spPr>
          <a:xfrm>
            <a:off x="7066551" y="1677867"/>
            <a:ext cx="601580" cy="40491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7462D1D-D08E-7140-BBF6-E6B34C9F2505}"/>
              </a:ext>
            </a:extLst>
          </p:cNvPr>
          <p:cNvSpPr/>
          <p:nvPr/>
        </p:nvSpPr>
        <p:spPr>
          <a:xfrm>
            <a:off x="8373981" y="2430378"/>
            <a:ext cx="601580" cy="33933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E69550F-2E33-EB40-BD09-9A48C58EF396}"/>
              </a:ext>
            </a:extLst>
          </p:cNvPr>
          <p:cNvSpPr/>
          <p:nvPr/>
        </p:nvSpPr>
        <p:spPr>
          <a:xfrm>
            <a:off x="4456178" y="2981754"/>
            <a:ext cx="532015" cy="29116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B0E51C-DBE8-7849-A8DF-0263337EE853}"/>
              </a:ext>
            </a:extLst>
          </p:cNvPr>
          <p:cNvSpPr/>
          <p:nvPr/>
        </p:nvSpPr>
        <p:spPr>
          <a:xfrm>
            <a:off x="5771374" y="3154406"/>
            <a:ext cx="527833" cy="29116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AB1CB3D-63B1-E641-BD42-E8532D47B94A}"/>
              </a:ext>
            </a:extLst>
          </p:cNvPr>
          <p:cNvSpPr/>
          <p:nvPr/>
        </p:nvSpPr>
        <p:spPr>
          <a:xfrm>
            <a:off x="7771093" y="2963381"/>
            <a:ext cx="527833" cy="29116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E46C998-17A5-4A4F-B392-303218951900}"/>
              </a:ext>
            </a:extLst>
          </p:cNvPr>
          <p:cNvSpPr/>
          <p:nvPr/>
        </p:nvSpPr>
        <p:spPr>
          <a:xfrm>
            <a:off x="9091754" y="2981754"/>
            <a:ext cx="527833" cy="308429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82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3"/>
                                        </p:tgtEl>
                                        <p:attrNameLst>
                                          <p:attrName>ppt_x</p:attrName>
                                        </p:attrNameLst>
                                      </p:cBhvr>
                                      <p:tavLst>
                                        <p:tav tm="0">
                                          <p:val>
                                            <p:strVal val="ppt_x"/>
                                          </p:val>
                                        </p:tav>
                                        <p:tav tm="100000">
                                          <p:val>
                                            <p:strVal val="ppt_x"/>
                                          </p:val>
                                        </p:tav>
                                      </p:tavLst>
                                    </p:anim>
                                    <p:anim calcmode="lin" valueType="num">
                                      <p:cBhvr additive="base">
                                        <p:cTn id="25" dur="500"/>
                                        <p:tgtEl>
                                          <p:spTgt spid="3"/>
                                        </p:tgtEl>
                                        <p:attrNameLst>
                                          <p:attrName>ppt_y</p:attrName>
                                        </p:attrNameLst>
                                      </p:cBhvr>
                                      <p:tavLst>
                                        <p:tav tm="0">
                                          <p:val>
                                            <p:strVal val="ppt_y"/>
                                          </p:val>
                                        </p:tav>
                                        <p:tav tm="100000">
                                          <p:val>
                                            <p:strVal val="1+ppt_h/2"/>
                                          </p:val>
                                        </p:tav>
                                      </p:tavLst>
                                    </p:anim>
                                    <p:set>
                                      <p:cBhvr>
                                        <p:cTn id="26" dur="1" fill="hold">
                                          <p:stCondLst>
                                            <p:cond delay="499"/>
                                          </p:stCondLst>
                                        </p:cTn>
                                        <p:tgtEl>
                                          <p:spTgt spid="3"/>
                                        </p:tgtEl>
                                        <p:attrNameLst>
                                          <p:attrName>style.visibility</p:attrName>
                                        </p:attrNameLst>
                                      </p:cBhvr>
                                      <p:to>
                                        <p:strVal val="hidden"/>
                                      </p:to>
                                    </p:set>
                                  </p:childTnLst>
                                </p:cTn>
                              </p:par>
                              <p:par>
                                <p:cTn id="27" presetID="2" presetClass="exit" presetSubtype="4" fill="hold" grpId="1" nodeType="withEffect">
                                  <p:stCondLst>
                                    <p:cond delay="0"/>
                                  </p:stCondLst>
                                  <p:childTnLst>
                                    <p:anim calcmode="lin" valueType="num">
                                      <p:cBhvr additive="base">
                                        <p:cTn id="28" dur="500"/>
                                        <p:tgtEl>
                                          <p:spTgt spid="10"/>
                                        </p:tgtEl>
                                        <p:attrNameLst>
                                          <p:attrName>ppt_x</p:attrName>
                                        </p:attrNameLst>
                                      </p:cBhvr>
                                      <p:tavLst>
                                        <p:tav tm="0">
                                          <p:val>
                                            <p:strVal val="ppt_x"/>
                                          </p:val>
                                        </p:tav>
                                        <p:tav tm="100000">
                                          <p:val>
                                            <p:strVal val="ppt_x"/>
                                          </p:val>
                                        </p:tav>
                                      </p:tavLst>
                                    </p:anim>
                                    <p:anim calcmode="lin" valueType="num">
                                      <p:cBhvr additive="base">
                                        <p:cTn id="29" dur="500"/>
                                        <p:tgtEl>
                                          <p:spTgt spid="10"/>
                                        </p:tgtEl>
                                        <p:attrNameLst>
                                          <p:attrName>ppt_y</p:attrName>
                                        </p:attrNameLst>
                                      </p:cBhvr>
                                      <p:tavLst>
                                        <p:tav tm="0">
                                          <p:val>
                                            <p:strVal val="ppt_y"/>
                                          </p:val>
                                        </p:tav>
                                        <p:tav tm="100000">
                                          <p:val>
                                            <p:strVal val="1+ppt_h/2"/>
                                          </p:val>
                                        </p:tav>
                                      </p:tavLst>
                                    </p:anim>
                                    <p:set>
                                      <p:cBhvr>
                                        <p:cTn id="30" dur="1" fill="hold">
                                          <p:stCondLst>
                                            <p:cond delay="499"/>
                                          </p:stCondLst>
                                        </p:cTn>
                                        <p:tgtEl>
                                          <p:spTgt spid="10"/>
                                        </p:tgtEl>
                                        <p:attrNameLst>
                                          <p:attrName>style.visibility</p:attrName>
                                        </p:attrNameLst>
                                      </p:cBhvr>
                                      <p:to>
                                        <p:strVal val="hidden"/>
                                      </p:to>
                                    </p:set>
                                  </p:childTnLst>
                                </p:cTn>
                              </p:par>
                              <p:par>
                                <p:cTn id="31" presetID="2" presetClass="exit" presetSubtype="4" fill="hold" grpId="1" nodeType="withEffect">
                                  <p:stCondLst>
                                    <p:cond delay="0"/>
                                  </p:stCondLst>
                                  <p:childTnLst>
                                    <p:anim calcmode="lin" valueType="num">
                                      <p:cBhvr additive="base">
                                        <p:cTn id="32" dur="500"/>
                                        <p:tgtEl>
                                          <p:spTgt spid="11"/>
                                        </p:tgtEl>
                                        <p:attrNameLst>
                                          <p:attrName>ppt_x</p:attrName>
                                        </p:attrNameLst>
                                      </p:cBhvr>
                                      <p:tavLst>
                                        <p:tav tm="0">
                                          <p:val>
                                            <p:strVal val="ppt_x"/>
                                          </p:val>
                                        </p:tav>
                                        <p:tav tm="100000">
                                          <p:val>
                                            <p:strVal val="ppt_x"/>
                                          </p:val>
                                        </p:tav>
                                      </p:tavLst>
                                    </p:anim>
                                    <p:anim calcmode="lin" valueType="num">
                                      <p:cBhvr additive="base">
                                        <p:cTn id="33" dur="500"/>
                                        <p:tgtEl>
                                          <p:spTgt spid="11"/>
                                        </p:tgtEl>
                                        <p:attrNameLst>
                                          <p:attrName>ppt_y</p:attrName>
                                        </p:attrNameLst>
                                      </p:cBhvr>
                                      <p:tavLst>
                                        <p:tav tm="0">
                                          <p:val>
                                            <p:strVal val="ppt_y"/>
                                          </p:val>
                                        </p:tav>
                                        <p:tav tm="100000">
                                          <p:val>
                                            <p:strVal val="1+ppt_h/2"/>
                                          </p:val>
                                        </p:tav>
                                      </p:tavLst>
                                    </p:anim>
                                    <p:set>
                                      <p:cBhvr>
                                        <p:cTn id="34" dur="1" fill="hold">
                                          <p:stCondLst>
                                            <p:cond delay="499"/>
                                          </p:stCondLst>
                                        </p:cTn>
                                        <p:tgtEl>
                                          <p:spTgt spid="11"/>
                                        </p:tgtEl>
                                        <p:attrNameLst>
                                          <p:attrName>style.visibility</p:attrName>
                                        </p:attrNameLst>
                                      </p:cBhvr>
                                      <p:to>
                                        <p:strVal val="hidden"/>
                                      </p:to>
                                    </p:set>
                                  </p:childTnLst>
                                </p:cTn>
                              </p:par>
                              <p:par>
                                <p:cTn id="35" presetID="2" presetClass="exit" presetSubtype="4" fill="hold" grpId="1" nodeType="withEffect">
                                  <p:stCondLst>
                                    <p:cond delay="0"/>
                                  </p:stCondLst>
                                  <p:childTnLst>
                                    <p:anim calcmode="lin" valueType="num">
                                      <p:cBhvr additive="base">
                                        <p:cTn id="36" dur="500"/>
                                        <p:tgtEl>
                                          <p:spTgt spid="12"/>
                                        </p:tgtEl>
                                        <p:attrNameLst>
                                          <p:attrName>ppt_x</p:attrName>
                                        </p:attrNameLst>
                                      </p:cBhvr>
                                      <p:tavLst>
                                        <p:tav tm="0">
                                          <p:val>
                                            <p:strVal val="ppt_x"/>
                                          </p:val>
                                        </p:tav>
                                        <p:tav tm="100000">
                                          <p:val>
                                            <p:strVal val="ppt_x"/>
                                          </p:val>
                                        </p:tav>
                                      </p:tavLst>
                                    </p:anim>
                                    <p:anim calcmode="lin" valueType="num">
                                      <p:cBhvr additive="base">
                                        <p:cTn id="37" dur="500"/>
                                        <p:tgtEl>
                                          <p:spTgt spid="12"/>
                                        </p:tgtEl>
                                        <p:attrNameLst>
                                          <p:attrName>ppt_y</p:attrName>
                                        </p:attrNameLst>
                                      </p:cBhvr>
                                      <p:tavLst>
                                        <p:tav tm="0">
                                          <p:val>
                                            <p:strVal val="ppt_y"/>
                                          </p:val>
                                        </p:tav>
                                        <p:tav tm="100000">
                                          <p:val>
                                            <p:strVal val="1+ppt_h/2"/>
                                          </p:val>
                                        </p:tav>
                                      </p:tavLst>
                                    </p:anim>
                                    <p:set>
                                      <p:cBhvr>
                                        <p:cTn id="38" dur="1" fill="hold">
                                          <p:stCondLst>
                                            <p:cond delay="499"/>
                                          </p:stCondLst>
                                        </p:cTn>
                                        <p:tgtEl>
                                          <p:spTgt spid="12"/>
                                        </p:tgtEl>
                                        <p:attrNameLst>
                                          <p:attrName>style.visibility</p:attrName>
                                        </p:attrNameLst>
                                      </p:cBhvr>
                                      <p:to>
                                        <p:strVal val="hidden"/>
                                      </p:to>
                                    </p:set>
                                  </p:childTnLst>
                                </p:cTn>
                              </p:par>
                            </p:childTnLst>
                          </p:cTn>
                        </p:par>
                        <p:par>
                          <p:cTn id="39" fill="hold">
                            <p:stCondLst>
                              <p:cond delay="500"/>
                            </p:stCondLst>
                            <p:childTnLst>
                              <p:par>
                                <p:cTn id="40" presetID="2" presetClass="entr" presetSubtype="4"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0" grpId="0" animBg="1"/>
      <p:bldP spid="10" grpId="1" animBg="1"/>
      <p:bldP spid="11" grpId="0" animBg="1"/>
      <p:bldP spid="11" grpId="1" animBg="1"/>
      <p:bldP spid="12" grpId="0" animBg="1"/>
      <p:bldP spid="12" grpId="1" animBg="1"/>
      <p:bldP spid="13" grpId="0" animBg="1"/>
      <p:bldP spid="14"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D844-002C-2948-9A88-10A3FE650E9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552E2BF-6C11-E746-8D65-2E80F4FA1010}"/>
              </a:ext>
            </a:extLst>
          </p:cNvPr>
          <p:cNvSpPr>
            <a:spLocks noGrp="1"/>
          </p:cNvSpPr>
          <p:nvPr>
            <p:ph idx="1"/>
          </p:nvPr>
        </p:nvSpPr>
        <p:spPr/>
        <p:txBody>
          <a:bodyPr>
            <a:normAutofit/>
          </a:bodyPr>
          <a:lstStyle/>
          <a:p>
            <a:r>
              <a:rPr lang="en-US" sz="3200" dirty="0"/>
              <a:t>Tracing and replaying Infrastructure</a:t>
            </a:r>
          </a:p>
          <a:p>
            <a:r>
              <a:rPr lang="en-US" sz="3200" dirty="0"/>
              <a:t>Key design ideas:</a:t>
            </a:r>
          </a:p>
          <a:p>
            <a:pPr lvl="1"/>
            <a:r>
              <a:rPr lang="en-US" sz="2800" dirty="0"/>
              <a:t>Fidelity</a:t>
            </a:r>
          </a:p>
          <a:p>
            <a:pPr lvl="1"/>
            <a:r>
              <a:rPr lang="en-US" sz="2800" dirty="0"/>
              <a:t>Long-running applications</a:t>
            </a:r>
          </a:p>
          <a:p>
            <a:pPr lvl="1"/>
            <a:r>
              <a:rPr lang="en-US" sz="2800" dirty="0"/>
              <a:t>Accuracy</a:t>
            </a:r>
          </a:p>
          <a:p>
            <a:pPr lvl="1"/>
            <a:r>
              <a:rPr lang="en-US" sz="2800" dirty="0"/>
              <a:t>Minimizing overheads</a:t>
            </a:r>
          </a:p>
          <a:p>
            <a:pPr lvl="1"/>
            <a:r>
              <a:rPr lang="en-US" sz="2800" dirty="0"/>
              <a:t>Scalable &amp; verifiable</a:t>
            </a:r>
          </a:p>
          <a:p>
            <a:pPr lvl="1"/>
            <a:r>
              <a:rPr lang="en-US" sz="2800" dirty="0"/>
              <a:t>Portable</a:t>
            </a:r>
          </a:p>
        </p:txBody>
      </p:sp>
      <p:sp>
        <p:nvSpPr>
          <p:cNvPr id="4" name="Date Placeholder 3">
            <a:extLst>
              <a:ext uri="{FF2B5EF4-FFF2-40B4-BE49-F238E27FC236}">
                <a16:creationId xmlns:a16="http://schemas.microsoft.com/office/drawing/2014/main" id="{90ADEFE7-3C06-2E4C-9F55-46D9BFE5C9BE}"/>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3BF625F5-ACE8-9541-9640-E508EDD50BAF}"/>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9C8AE8C9-9F87-C246-8AA3-FD570D47BFCC}"/>
              </a:ext>
            </a:extLst>
          </p:cNvPr>
          <p:cNvSpPr>
            <a:spLocks noGrp="1"/>
          </p:cNvSpPr>
          <p:nvPr>
            <p:ph type="sldNum" sz="quarter" idx="12"/>
          </p:nvPr>
        </p:nvSpPr>
        <p:spPr/>
        <p:txBody>
          <a:bodyPr/>
          <a:lstStyle/>
          <a:p>
            <a:fld id="{4ACE412F-CD6E-7445-9539-C5C52CAE09D8}" type="slidenum">
              <a:rPr lang="en-US" smtClean="0"/>
              <a:pPr/>
              <a:t>13</a:t>
            </a:fld>
            <a:endParaRPr lang="en-US"/>
          </a:p>
        </p:txBody>
      </p:sp>
    </p:spTree>
    <p:extLst>
      <p:ext uri="{BB962C8B-B14F-4D97-AF65-F5344CB8AC3E}">
        <p14:creationId xmlns:p14="http://schemas.microsoft.com/office/powerpoint/2010/main" val="1717665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8C180-208D-634D-A84D-17DAA5FF9F7E}"/>
              </a:ext>
            </a:extLst>
          </p:cNvPr>
          <p:cNvSpPr>
            <a:spLocks noGrp="1"/>
          </p:cNvSpPr>
          <p:nvPr>
            <p:ph type="ctrTitle"/>
          </p:nvPr>
        </p:nvSpPr>
        <p:spPr>
          <a:xfrm>
            <a:off x="2209800" y="493169"/>
            <a:ext cx="7772400" cy="1205011"/>
          </a:xfrm>
        </p:spPr>
        <p:txBody>
          <a:bodyPr vert="horz" lIns="0" tIns="0" rIns="0" bIns="0" rtlCol="0" anchor="b" anchorCtr="1">
            <a:normAutofit/>
          </a:bodyPr>
          <a:lstStyle/>
          <a:p>
            <a:r>
              <a:rPr lang="en-US" sz="3600" dirty="0"/>
              <a:t>Re-Animator: Versatile High-Fidelity System-Call Tracing and Replaying </a:t>
            </a:r>
          </a:p>
        </p:txBody>
      </p:sp>
      <p:sp>
        <p:nvSpPr>
          <p:cNvPr id="3" name="Subtitle 2">
            <a:extLst>
              <a:ext uri="{FF2B5EF4-FFF2-40B4-BE49-F238E27FC236}">
                <a16:creationId xmlns:a16="http://schemas.microsoft.com/office/drawing/2014/main" id="{21C6F2DC-B694-094E-A1AE-2C3BF468D997}"/>
              </a:ext>
            </a:extLst>
          </p:cNvPr>
          <p:cNvSpPr>
            <a:spLocks noGrp="1"/>
          </p:cNvSpPr>
          <p:nvPr>
            <p:ph type="subTitle" idx="1"/>
          </p:nvPr>
        </p:nvSpPr>
        <p:spPr>
          <a:xfrm>
            <a:off x="2667000" y="3681361"/>
            <a:ext cx="6858000" cy="2366900"/>
          </a:xfrm>
        </p:spPr>
        <p:txBody>
          <a:bodyPr>
            <a:normAutofit lnSpcReduction="10000"/>
          </a:bodyPr>
          <a:lstStyle/>
          <a:p>
            <a:r>
              <a:rPr lang="en-US" b="1" dirty="0"/>
              <a:t>13</a:t>
            </a:r>
            <a:r>
              <a:rPr lang="en-US" b="1" baseline="30000" dirty="0"/>
              <a:t>th</a:t>
            </a:r>
            <a:r>
              <a:rPr lang="en-US" b="1" dirty="0"/>
              <a:t> ACM International Systems and Storage</a:t>
            </a:r>
            <a:endParaRPr lang="en-US" dirty="0"/>
          </a:p>
          <a:p>
            <a:r>
              <a:rPr lang="en-US" b="1" dirty="0"/>
              <a:t>Conference (SYSTOR 2020)</a:t>
            </a:r>
          </a:p>
          <a:p>
            <a:r>
              <a:rPr lang="en-US" u="sng" dirty="0"/>
              <a:t>Ibrahim “Umit” Akgun</a:t>
            </a:r>
            <a:r>
              <a:rPr lang="en-US" baseline="30000" dirty="0"/>
              <a:t>1</a:t>
            </a:r>
            <a:r>
              <a:rPr lang="en-US" dirty="0"/>
              <a:t>, Geoff Kuening</a:t>
            </a:r>
            <a:r>
              <a:rPr lang="en-US" baseline="30000" dirty="0"/>
              <a:t>2</a:t>
            </a:r>
            <a:r>
              <a:rPr lang="en-US" dirty="0"/>
              <a:t>, Erez Zadok</a:t>
            </a:r>
            <a:r>
              <a:rPr lang="en-US" baseline="30000" dirty="0"/>
              <a:t>1</a:t>
            </a:r>
            <a:endParaRPr lang="en-US" sz="2000" b="1" dirty="0"/>
          </a:p>
          <a:p>
            <a:r>
              <a:rPr lang="en-US" baseline="30000" dirty="0"/>
              <a:t>1</a:t>
            </a:r>
            <a:r>
              <a:rPr lang="en-US" dirty="0"/>
              <a:t>Stony Brook University; </a:t>
            </a:r>
            <a:r>
              <a:rPr lang="en-US" baseline="30000" dirty="0"/>
              <a:t>2</a:t>
            </a:r>
            <a:r>
              <a:rPr lang="en-US" dirty="0"/>
              <a:t>Harvey Mudd College</a:t>
            </a:r>
          </a:p>
          <a:p>
            <a:r>
              <a:rPr lang="en-US" dirty="0"/>
              <a:t>Source code: </a:t>
            </a:r>
            <a:r>
              <a:rPr lang="en-US" dirty="0">
                <a:hlinkClick r:id="rId3"/>
              </a:rPr>
              <a:t>https://github.com/sbu-fsl/fsl-lttng</a:t>
            </a:r>
            <a:r>
              <a:rPr lang="en-US" dirty="0"/>
              <a:t>, </a:t>
            </a:r>
            <a:r>
              <a:rPr lang="en-US" dirty="0">
                <a:hlinkClick r:id="rId4"/>
              </a:rPr>
              <a:t>https://github.com/sbu-fsl/fsl-strace</a:t>
            </a:r>
            <a:endParaRPr lang="en-US" dirty="0"/>
          </a:p>
        </p:txBody>
      </p:sp>
      <p:sp>
        <p:nvSpPr>
          <p:cNvPr id="4" name="Date Placeholder 3">
            <a:extLst>
              <a:ext uri="{FF2B5EF4-FFF2-40B4-BE49-F238E27FC236}">
                <a16:creationId xmlns:a16="http://schemas.microsoft.com/office/drawing/2014/main" id="{3EAFDD39-3574-4D0F-9CD2-B9FCE24B3283}"/>
              </a:ext>
            </a:extLst>
          </p:cNvPr>
          <p:cNvSpPr>
            <a:spLocks noGrp="1"/>
          </p:cNvSpPr>
          <p:nvPr>
            <p:ph type="dt" sz="half" idx="10"/>
          </p:nvPr>
        </p:nvSpPr>
        <p:spPr/>
        <p:txBody>
          <a:bodyPr/>
          <a:lstStyle/>
          <a:p>
            <a:r>
              <a:rPr lang="en-US" dirty="0"/>
              <a:t>October 13, 2020</a:t>
            </a:r>
          </a:p>
        </p:txBody>
      </p:sp>
      <p:sp>
        <p:nvSpPr>
          <p:cNvPr id="9" name="Footer Placeholder 8">
            <a:extLst>
              <a:ext uri="{FF2B5EF4-FFF2-40B4-BE49-F238E27FC236}">
                <a16:creationId xmlns:a16="http://schemas.microsoft.com/office/drawing/2014/main" id="{4F2D00DC-61EC-954F-8CFA-BE10B51EBE87}"/>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10" name="Slide Number Placeholder 9">
            <a:extLst>
              <a:ext uri="{FF2B5EF4-FFF2-40B4-BE49-F238E27FC236}">
                <a16:creationId xmlns:a16="http://schemas.microsoft.com/office/drawing/2014/main" id="{30364E87-D129-8345-A698-11591D78517A}"/>
              </a:ext>
            </a:extLst>
          </p:cNvPr>
          <p:cNvSpPr>
            <a:spLocks noGrp="1"/>
          </p:cNvSpPr>
          <p:nvPr>
            <p:ph type="sldNum" sz="quarter" idx="12"/>
          </p:nvPr>
        </p:nvSpPr>
        <p:spPr/>
        <p:txBody>
          <a:bodyPr/>
          <a:lstStyle/>
          <a:p>
            <a:fld id="{4ACE412F-CD6E-7445-9539-C5C52CAE09D8}" type="slidenum">
              <a:rPr lang="en-US" smtClean="0"/>
              <a:t>14</a:t>
            </a:fld>
            <a:endParaRPr lang="en-US"/>
          </a:p>
        </p:txBody>
      </p:sp>
      <p:sp>
        <p:nvSpPr>
          <p:cNvPr id="5" name="TextBox 4">
            <a:extLst>
              <a:ext uri="{FF2B5EF4-FFF2-40B4-BE49-F238E27FC236}">
                <a16:creationId xmlns:a16="http://schemas.microsoft.com/office/drawing/2014/main" id="{9D83043D-E946-C243-8391-393BC3C7A0EF}"/>
              </a:ext>
            </a:extLst>
          </p:cNvPr>
          <p:cNvSpPr txBox="1"/>
          <p:nvPr/>
        </p:nvSpPr>
        <p:spPr>
          <a:xfrm>
            <a:off x="3863437" y="1270657"/>
            <a:ext cx="4435830" cy="2646878"/>
          </a:xfrm>
          <a:prstGeom prst="rect">
            <a:avLst/>
          </a:prstGeom>
          <a:noFill/>
        </p:spPr>
        <p:txBody>
          <a:bodyPr wrap="none" rtlCol="0">
            <a:spAutoFit/>
          </a:bodyPr>
          <a:lstStyle/>
          <a:p>
            <a:r>
              <a:rPr lang="en-US" sz="16600" b="1" dirty="0">
                <a:solidFill>
                  <a:srgbClr val="FF0000"/>
                </a:solidFill>
              </a:rPr>
              <a:t>Q&amp;A</a:t>
            </a:r>
          </a:p>
        </p:txBody>
      </p:sp>
    </p:spTree>
    <p:extLst>
      <p:ext uri="{BB962C8B-B14F-4D97-AF65-F5344CB8AC3E}">
        <p14:creationId xmlns:p14="http://schemas.microsoft.com/office/powerpoint/2010/main" val="1729750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FC9A-119E-DB46-8853-04AEB4545A9C}"/>
              </a:ext>
            </a:extLst>
          </p:cNvPr>
          <p:cNvSpPr>
            <a:spLocks noGrp="1"/>
          </p:cNvSpPr>
          <p:nvPr>
            <p:ph type="title"/>
          </p:nvPr>
        </p:nvSpPr>
        <p:spPr/>
        <p:txBody>
          <a:bodyPr/>
          <a:lstStyle/>
          <a:p>
            <a:r>
              <a:rPr lang="en-US" dirty="0"/>
              <a:t>Portable</a:t>
            </a:r>
          </a:p>
        </p:txBody>
      </p:sp>
      <p:sp>
        <p:nvSpPr>
          <p:cNvPr id="3" name="Content Placeholder 2">
            <a:extLst>
              <a:ext uri="{FF2B5EF4-FFF2-40B4-BE49-F238E27FC236}">
                <a16:creationId xmlns:a16="http://schemas.microsoft.com/office/drawing/2014/main" id="{257EA030-1DD7-274F-ADF9-F7EDF9334201}"/>
              </a:ext>
            </a:extLst>
          </p:cNvPr>
          <p:cNvSpPr>
            <a:spLocks noGrp="1"/>
          </p:cNvSpPr>
          <p:nvPr>
            <p:ph idx="1"/>
          </p:nvPr>
        </p:nvSpPr>
        <p:spPr>
          <a:xfrm>
            <a:off x="838200" y="1583267"/>
            <a:ext cx="10515600" cy="4593697"/>
          </a:xfrm>
        </p:spPr>
        <p:txBody>
          <a:bodyPr>
            <a:normAutofit/>
          </a:bodyPr>
          <a:lstStyle/>
          <a:p>
            <a:r>
              <a:rPr lang="en-US" dirty="0"/>
              <a:t>DataSeries</a:t>
            </a:r>
          </a:p>
          <a:p>
            <a:pPr lvl="1"/>
            <a:r>
              <a:rPr lang="en-US" dirty="0"/>
              <a:t>Versatile</a:t>
            </a:r>
          </a:p>
          <a:p>
            <a:pPr lvl="1"/>
            <a:r>
              <a:rPr lang="en-US" dirty="0"/>
              <a:t>Ease of use</a:t>
            </a:r>
          </a:p>
          <a:p>
            <a:pPr lvl="1"/>
            <a:r>
              <a:rPr lang="en-US" dirty="0"/>
              <a:t>Includes a set of useful DS tools</a:t>
            </a:r>
          </a:p>
          <a:p>
            <a:r>
              <a:rPr lang="en-US" dirty="0"/>
              <a:t>Capturing as many system-calls as possible</a:t>
            </a:r>
          </a:p>
          <a:p>
            <a:pPr lvl="1"/>
            <a:r>
              <a:rPr lang="en-US" dirty="0"/>
              <a:t>Enables other research opportunities</a:t>
            </a:r>
          </a:p>
          <a:p>
            <a:r>
              <a:rPr lang="en-US" dirty="0"/>
              <a:t>Open source</a:t>
            </a:r>
          </a:p>
          <a:p>
            <a:pPr lvl="1"/>
            <a:r>
              <a:rPr lang="en-US" dirty="0"/>
              <a:t>Major revision to SNIA system-call format design document</a:t>
            </a:r>
          </a:p>
          <a:p>
            <a:pPr lvl="1"/>
            <a:endParaRPr lang="en-US" dirty="0"/>
          </a:p>
        </p:txBody>
      </p:sp>
      <p:sp>
        <p:nvSpPr>
          <p:cNvPr id="4" name="Date Placeholder 3">
            <a:extLst>
              <a:ext uri="{FF2B5EF4-FFF2-40B4-BE49-F238E27FC236}">
                <a16:creationId xmlns:a16="http://schemas.microsoft.com/office/drawing/2014/main" id="{336D914E-1318-084E-AFDF-4D5D4092DDC8}"/>
              </a:ext>
            </a:extLst>
          </p:cNvPr>
          <p:cNvSpPr>
            <a:spLocks noGrp="1"/>
          </p:cNvSpPr>
          <p:nvPr>
            <p:ph type="dt" sz="half" idx="10"/>
          </p:nvPr>
        </p:nvSpPr>
        <p:spPr/>
        <p:txBody>
          <a:bodyPr/>
          <a:lstStyle/>
          <a:p>
            <a:r>
              <a:rPr lang="en-US" dirty="0"/>
              <a:t>10/13/2020</a:t>
            </a:r>
          </a:p>
        </p:txBody>
      </p:sp>
      <p:sp>
        <p:nvSpPr>
          <p:cNvPr id="5" name="Footer Placeholder 4">
            <a:extLst>
              <a:ext uri="{FF2B5EF4-FFF2-40B4-BE49-F238E27FC236}">
                <a16:creationId xmlns:a16="http://schemas.microsoft.com/office/drawing/2014/main" id="{D9F52452-327F-D04C-83F7-6ADBE27EAA23}"/>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BC8ACC2D-C9E9-A949-BAEA-F400EC311F77}"/>
              </a:ext>
            </a:extLst>
          </p:cNvPr>
          <p:cNvSpPr>
            <a:spLocks noGrp="1"/>
          </p:cNvSpPr>
          <p:nvPr>
            <p:ph type="sldNum" sz="quarter" idx="12"/>
          </p:nvPr>
        </p:nvSpPr>
        <p:spPr/>
        <p:txBody>
          <a:bodyPr/>
          <a:lstStyle/>
          <a:p>
            <a:fld id="{4ACE412F-CD6E-7445-9539-C5C52CAE09D8}" type="slidenum">
              <a:rPr lang="en-US" smtClean="0"/>
              <a:pPr/>
              <a:t>15</a:t>
            </a:fld>
            <a:endParaRPr lang="en-US"/>
          </a:p>
        </p:txBody>
      </p:sp>
    </p:spTree>
    <p:extLst>
      <p:ext uri="{BB962C8B-B14F-4D97-AF65-F5344CB8AC3E}">
        <p14:creationId xmlns:p14="http://schemas.microsoft.com/office/powerpoint/2010/main" val="3763320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EC4E9-ECDA-664A-9849-814AF914AD9A}"/>
              </a:ext>
            </a:extLst>
          </p:cNvPr>
          <p:cNvSpPr>
            <a:spLocks noGrp="1"/>
          </p:cNvSpPr>
          <p:nvPr>
            <p:ph type="title"/>
          </p:nvPr>
        </p:nvSpPr>
        <p:spPr/>
        <p:txBody>
          <a:bodyPr/>
          <a:lstStyle/>
          <a:p>
            <a:r>
              <a:rPr lang="en-US" dirty="0"/>
              <a:t>Testbed &amp; Benchmarks</a:t>
            </a:r>
          </a:p>
        </p:txBody>
      </p:sp>
      <p:sp>
        <p:nvSpPr>
          <p:cNvPr id="3" name="Content Placeholder 2">
            <a:extLst>
              <a:ext uri="{FF2B5EF4-FFF2-40B4-BE49-F238E27FC236}">
                <a16:creationId xmlns:a16="http://schemas.microsoft.com/office/drawing/2014/main" id="{FD5426F6-3D00-F547-ABA5-20489EE73DAA}"/>
              </a:ext>
            </a:extLst>
          </p:cNvPr>
          <p:cNvSpPr>
            <a:spLocks noGrp="1"/>
          </p:cNvSpPr>
          <p:nvPr>
            <p:ph idx="1"/>
          </p:nvPr>
        </p:nvSpPr>
        <p:spPr/>
        <p:txBody>
          <a:bodyPr>
            <a:normAutofit fontScale="92500" lnSpcReduction="20000"/>
          </a:bodyPr>
          <a:lstStyle/>
          <a:p>
            <a:r>
              <a:rPr lang="en-US" dirty="0"/>
              <a:t>Intel Xeon quad-core (8 hardware threads)</a:t>
            </a:r>
          </a:p>
          <a:p>
            <a:r>
              <a:rPr lang="en-US" dirty="0"/>
              <a:t>4GB RAM (configured in total 24 GB)</a:t>
            </a:r>
          </a:p>
          <a:p>
            <a:r>
              <a:rPr lang="en-US" dirty="0"/>
              <a:t>148 GB SAS 15400 RPM boot drive</a:t>
            </a:r>
          </a:p>
          <a:p>
            <a:r>
              <a:rPr lang="en-US" dirty="0"/>
              <a:t>200 GB SSD test drive</a:t>
            </a:r>
          </a:p>
          <a:p>
            <a:r>
              <a:rPr lang="en-US" dirty="0"/>
              <a:t>500 GB SAS 7200 RPM trace drive</a:t>
            </a:r>
          </a:p>
          <a:p>
            <a:r>
              <a:rPr lang="en-US" dirty="0"/>
              <a:t>MZ1LV960HCJH-000MU 960GB M.2 NVMe </a:t>
            </a:r>
          </a:p>
          <a:p>
            <a:r>
              <a:rPr lang="en-US" dirty="0"/>
              <a:t>Micro-benchmarks</a:t>
            </a:r>
          </a:p>
          <a:p>
            <a:pPr lvl="1"/>
            <a:r>
              <a:rPr lang="en-US" dirty="0"/>
              <a:t>FIO, Filebench</a:t>
            </a:r>
          </a:p>
          <a:p>
            <a:r>
              <a:rPr lang="en-US" dirty="0"/>
              <a:t>Macro-benchmarks</a:t>
            </a:r>
          </a:p>
          <a:p>
            <a:pPr lvl="1"/>
            <a:r>
              <a:rPr lang="en-US" dirty="0" err="1"/>
              <a:t>LevelDB</a:t>
            </a:r>
            <a:r>
              <a:rPr lang="en-US" dirty="0"/>
              <a:t> – </a:t>
            </a:r>
            <a:r>
              <a:rPr lang="en-US" dirty="0" err="1"/>
              <a:t>dbbench</a:t>
            </a:r>
            <a:endParaRPr lang="en-US" dirty="0"/>
          </a:p>
          <a:p>
            <a:pPr lvl="1"/>
            <a:r>
              <a:rPr lang="en-US" dirty="0"/>
              <a:t>MySQL – </a:t>
            </a:r>
            <a:r>
              <a:rPr lang="en-US" dirty="0" err="1"/>
              <a:t>sysbench</a:t>
            </a:r>
            <a:endParaRPr lang="en-US" dirty="0"/>
          </a:p>
        </p:txBody>
      </p:sp>
      <p:sp>
        <p:nvSpPr>
          <p:cNvPr id="4" name="Date Placeholder 3">
            <a:extLst>
              <a:ext uri="{FF2B5EF4-FFF2-40B4-BE49-F238E27FC236}">
                <a16:creationId xmlns:a16="http://schemas.microsoft.com/office/drawing/2014/main" id="{2A285E7B-6C12-544E-970F-8A7B2109D855}"/>
              </a:ext>
            </a:extLst>
          </p:cNvPr>
          <p:cNvSpPr>
            <a:spLocks noGrp="1"/>
          </p:cNvSpPr>
          <p:nvPr>
            <p:ph type="dt" sz="half" idx="10"/>
          </p:nvPr>
        </p:nvSpPr>
        <p:spPr/>
        <p:txBody>
          <a:bodyPr/>
          <a:lstStyle/>
          <a:p>
            <a:r>
              <a:rPr lang="en-US" dirty="0"/>
              <a:t>9/29/2020</a:t>
            </a:r>
          </a:p>
        </p:txBody>
      </p:sp>
      <p:sp>
        <p:nvSpPr>
          <p:cNvPr id="5" name="Footer Placeholder 4">
            <a:extLst>
              <a:ext uri="{FF2B5EF4-FFF2-40B4-BE49-F238E27FC236}">
                <a16:creationId xmlns:a16="http://schemas.microsoft.com/office/drawing/2014/main" id="{1FF5E546-506C-A343-BF1D-893558B9EB96}"/>
              </a:ext>
            </a:extLst>
          </p:cNvPr>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6" name="Slide Number Placeholder 5">
            <a:extLst>
              <a:ext uri="{FF2B5EF4-FFF2-40B4-BE49-F238E27FC236}">
                <a16:creationId xmlns:a16="http://schemas.microsoft.com/office/drawing/2014/main" id="{8DBC9F5B-6B57-C641-B0EA-6ECCF4F0B215}"/>
              </a:ext>
            </a:extLst>
          </p:cNvPr>
          <p:cNvSpPr>
            <a:spLocks noGrp="1"/>
          </p:cNvSpPr>
          <p:nvPr>
            <p:ph type="sldNum" sz="quarter" idx="12"/>
          </p:nvPr>
        </p:nvSpPr>
        <p:spPr/>
        <p:txBody>
          <a:bodyPr/>
          <a:lstStyle/>
          <a:p>
            <a:fld id="{4ACE412F-CD6E-7445-9539-C5C52CAE09D8}" type="slidenum">
              <a:rPr lang="en-US" smtClean="0"/>
              <a:pPr/>
              <a:t>16</a:t>
            </a:fld>
            <a:endParaRPr lang="en-US"/>
          </a:p>
        </p:txBody>
      </p:sp>
    </p:spTree>
    <p:extLst>
      <p:ext uri="{BB962C8B-B14F-4D97-AF65-F5344CB8AC3E}">
        <p14:creationId xmlns:p14="http://schemas.microsoft.com/office/powerpoint/2010/main" val="2914142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2CC04-7DFE-1E41-8C36-079FA33BEFB6}"/>
              </a:ext>
            </a:extLst>
          </p:cNvPr>
          <p:cNvSpPr>
            <a:spLocks noGrp="1"/>
          </p:cNvSpPr>
          <p:nvPr>
            <p:ph type="title"/>
          </p:nvPr>
        </p:nvSpPr>
        <p:spPr/>
        <p:txBody>
          <a:bodyPr>
            <a:normAutofit/>
          </a:bodyPr>
          <a:lstStyle/>
          <a:p>
            <a:r>
              <a:rPr lang="en-US" dirty="0"/>
              <a:t>         Evaluation</a:t>
            </a:r>
            <a:br>
              <a:rPr lang="en-US" dirty="0"/>
            </a:br>
            <a:r>
              <a:rPr lang="en-US" dirty="0"/>
              <a:t>FIO sequential read</a:t>
            </a:r>
          </a:p>
        </p:txBody>
      </p:sp>
      <p:sp>
        <p:nvSpPr>
          <p:cNvPr id="4" name="Date Placeholder 3">
            <a:extLst>
              <a:ext uri="{FF2B5EF4-FFF2-40B4-BE49-F238E27FC236}">
                <a16:creationId xmlns:a16="http://schemas.microsoft.com/office/drawing/2014/main" id="{4A011B6F-B282-AB44-B578-3940BF053681}"/>
              </a:ext>
            </a:extLst>
          </p:cNvPr>
          <p:cNvSpPr>
            <a:spLocks noGrp="1"/>
          </p:cNvSpPr>
          <p:nvPr>
            <p:ph type="dt" sz="half" idx="10"/>
          </p:nvPr>
        </p:nvSpPr>
        <p:spPr/>
        <p:txBody>
          <a:bodyPr/>
          <a:lstStyle/>
          <a:p>
            <a:r>
              <a:rPr lang="en-US" dirty="0"/>
              <a:t>9/29/2020</a:t>
            </a:r>
          </a:p>
        </p:txBody>
      </p:sp>
      <p:sp>
        <p:nvSpPr>
          <p:cNvPr id="5" name="Footer Placeholder 4">
            <a:extLst>
              <a:ext uri="{FF2B5EF4-FFF2-40B4-BE49-F238E27FC236}">
                <a16:creationId xmlns:a16="http://schemas.microsoft.com/office/drawing/2014/main" id="{E57F3CDE-0C7B-6144-848C-AB495D0CCC08}"/>
              </a:ext>
            </a:extLst>
          </p:cNvPr>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6" name="Slide Number Placeholder 5">
            <a:extLst>
              <a:ext uri="{FF2B5EF4-FFF2-40B4-BE49-F238E27FC236}">
                <a16:creationId xmlns:a16="http://schemas.microsoft.com/office/drawing/2014/main" id="{C6950872-2180-B249-BA35-94BB5CFA5AB9}"/>
              </a:ext>
            </a:extLst>
          </p:cNvPr>
          <p:cNvSpPr>
            <a:spLocks noGrp="1"/>
          </p:cNvSpPr>
          <p:nvPr>
            <p:ph type="sldNum" sz="quarter" idx="12"/>
          </p:nvPr>
        </p:nvSpPr>
        <p:spPr/>
        <p:txBody>
          <a:bodyPr/>
          <a:lstStyle/>
          <a:p>
            <a:fld id="{4ACE412F-CD6E-7445-9539-C5C52CAE09D8}" type="slidenum">
              <a:rPr lang="en-US" smtClean="0"/>
              <a:pPr/>
              <a:t>17</a:t>
            </a:fld>
            <a:endParaRPr lang="en-US"/>
          </a:p>
        </p:txBody>
      </p:sp>
      <p:pic>
        <p:nvPicPr>
          <p:cNvPr id="18" name="Picture 17">
            <a:extLst>
              <a:ext uri="{FF2B5EF4-FFF2-40B4-BE49-F238E27FC236}">
                <a16:creationId xmlns:a16="http://schemas.microsoft.com/office/drawing/2014/main" id="{144C34DE-8CE0-B24B-A6B3-E5B6D08C96E9}"/>
              </a:ext>
            </a:extLst>
          </p:cNvPr>
          <p:cNvPicPr>
            <a:picLocks noChangeAspect="1"/>
          </p:cNvPicPr>
          <p:nvPr/>
        </p:nvPicPr>
        <p:blipFill>
          <a:blip r:embed="rId3"/>
          <a:stretch>
            <a:fillRect/>
          </a:stretch>
        </p:blipFill>
        <p:spPr>
          <a:xfrm>
            <a:off x="3018126" y="1690691"/>
            <a:ext cx="2866123" cy="2149592"/>
          </a:xfrm>
          <a:prstGeom prst="rect">
            <a:avLst/>
          </a:prstGeom>
        </p:spPr>
      </p:pic>
      <p:pic>
        <p:nvPicPr>
          <p:cNvPr id="20" name="Picture 19">
            <a:extLst>
              <a:ext uri="{FF2B5EF4-FFF2-40B4-BE49-F238E27FC236}">
                <a16:creationId xmlns:a16="http://schemas.microsoft.com/office/drawing/2014/main" id="{0ADBDECF-CA7A-6D4B-A10A-6CFEBEA65FB8}"/>
              </a:ext>
            </a:extLst>
          </p:cNvPr>
          <p:cNvPicPr>
            <a:picLocks noChangeAspect="1"/>
          </p:cNvPicPr>
          <p:nvPr/>
        </p:nvPicPr>
        <p:blipFill>
          <a:blip r:embed="rId4"/>
          <a:stretch>
            <a:fillRect/>
          </a:stretch>
        </p:blipFill>
        <p:spPr>
          <a:xfrm>
            <a:off x="3018126" y="4023520"/>
            <a:ext cx="2866123" cy="2149592"/>
          </a:xfrm>
          <a:prstGeom prst="rect">
            <a:avLst/>
          </a:prstGeom>
        </p:spPr>
      </p:pic>
      <p:pic>
        <p:nvPicPr>
          <p:cNvPr id="22" name="Picture 21">
            <a:extLst>
              <a:ext uri="{FF2B5EF4-FFF2-40B4-BE49-F238E27FC236}">
                <a16:creationId xmlns:a16="http://schemas.microsoft.com/office/drawing/2014/main" id="{8A2E44DA-BF03-5049-9221-0C5B86406EC5}"/>
              </a:ext>
            </a:extLst>
          </p:cNvPr>
          <p:cNvPicPr>
            <a:picLocks noChangeAspect="1"/>
          </p:cNvPicPr>
          <p:nvPr/>
        </p:nvPicPr>
        <p:blipFill>
          <a:blip r:embed="rId5"/>
          <a:stretch>
            <a:fillRect/>
          </a:stretch>
        </p:blipFill>
        <p:spPr>
          <a:xfrm>
            <a:off x="6291198" y="1690691"/>
            <a:ext cx="2866123" cy="2149592"/>
          </a:xfrm>
          <a:prstGeom prst="rect">
            <a:avLst/>
          </a:prstGeom>
        </p:spPr>
      </p:pic>
      <p:pic>
        <p:nvPicPr>
          <p:cNvPr id="24" name="Picture 23">
            <a:extLst>
              <a:ext uri="{FF2B5EF4-FFF2-40B4-BE49-F238E27FC236}">
                <a16:creationId xmlns:a16="http://schemas.microsoft.com/office/drawing/2014/main" id="{2E1786CC-D911-E042-A428-7007422D69A0}"/>
              </a:ext>
            </a:extLst>
          </p:cNvPr>
          <p:cNvPicPr>
            <a:picLocks noChangeAspect="1"/>
          </p:cNvPicPr>
          <p:nvPr/>
        </p:nvPicPr>
        <p:blipFill>
          <a:blip r:embed="rId6"/>
          <a:stretch>
            <a:fillRect/>
          </a:stretch>
        </p:blipFill>
        <p:spPr>
          <a:xfrm>
            <a:off x="6292414" y="4023520"/>
            <a:ext cx="2864907" cy="2148680"/>
          </a:xfrm>
          <a:prstGeom prst="rect">
            <a:avLst/>
          </a:prstGeom>
        </p:spPr>
      </p:pic>
      <p:sp>
        <p:nvSpPr>
          <p:cNvPr id="3" name="Oval 2">
            <a:extLst>
              <a:ext uri="{FF2B5EF4-FFF2-40B4-BE49-F238E27FC236}">
                <a16:creationId xmlns:a16="http://schemas.microsoft.com/office/drawing/2014/main" id="{32884042-A2B4-814B-8A73-CE5365975237}"/>
              </a:ext>
            </a:extLst>
          </p:cNvPr>
          <p:cNvSpPr/>
          <p:nvPr/>
        </p:nvSpPr>
        <p:spPr>
          <a:xfrm>
            <a:off x="3594853" y="3153341"/>
            <a:ext cx="221877" cy="20170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95CEEB-40CF-EA47-8528-ADA517F6757B}"/>
              </a:ext>
            </a:extLst>
          </p:cNvPr>
          <p:cNvSpPr/>
          <p:nvPr/>
        </p:nvSpPr>
        <p:spPr>
          <a:xfrm>
            <a:off x="6839343" y="3119283"/>
            <a:ext cx="290665" cy="19585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E0D30AC-D85E-1D45-AFD5-343B32884CC6}"/>
              </a:ext>
            </a:extLst>
          </p:cNvPr>
          <p:cNvSpPr txBox="1"/>
          <p:nvPr/>
        </p:nvSpPr>
        <p:spPr>
          <a:xfrm>
            <a:off x="4533166" y="2244738"/>
            <a:ext cx="1751307" cy="307777"/>
          </a:xfrm>
          <a:prstGeom prst="rect">
            <a:avLst/>
          </a:prstGeom>
          <a:noFill/>
        </p:spPr>
        <p:txBody>
          <a:bodyPr wrap="square" rtlCol="0">
            <a:spAutoFit/>
          </a:bodyPr>
          <a:lstStyle/>
          <a:p>
            <a:r>
              <a:rPr lang="en-US" sz="1400" b="1" dirty="0">
                <a:solidFill>
                  <a:srgbClr val="FF0000"/>
                </a:solidFill>
              </a:rPr>
              <a:t>Low overhead (18%)</a:t>
            </a:r>
          </a:p>
        </p:txBody>
      </p:sp>
      <p:pic>
        <p:nvPicPr>
          <p:cNvPr id="30" name="Picture 29">
            <a:extLst>
              <a:ext uri="{FF2B5EF4-FFF2-40B4-BE49-F238E27FC236}">
                <a16:creationId xmlns:a16="http://schemas.microsoft.com/office/drawing/2014/main" id="{6A35A485-4185-49A1-8416-95114311AB80}"/>
              </a:ext>
            </a:extLst>
          </p:cNvPr>
          <p:cNvPicPr>
            <a:picLocks noChangeAspect="1"/>
          </p:cNvPicPr>
          <p:nvPr/>
        </p:nvPicPr>
        <p:blipFill>
          <a:blip r:embed="rId7"/>
          <a:stretch>
            <a:fillRect/>
          </a:stretch>
        </p:blipFill>
        <p:spPr>
          <a:xfrm>
            <a:off x="2894693" y="3390877"/>
            <a:ext cx="246869" cy="246869"/>
          </a:xfrm>
          <a:prstGeom prst="rect">
            <a:avLst/>
          </a:prstGeom>
        </p:spPr>
      </p:pic>
      <p:pic>
        <p:nvPicPr>
          <p:cNvPr id="31" name="Picture 30">
            <a:extLst>
              <a:ext uri="{FF2B5EF4-FFF2-40B4-BE49-F238E27FC236}">
                <a16:creationId xmlns:a16="http://schemas.microsoft.com/office/drawing/2014/main" id="{05FACD84-0894-4DD1-96B0-FEBC4D301A1A}"/>
              </a:ext>
            </a:extLst>
          </p:cNvPr>
          <p:cNvPicPr>
            <a:picLocks noChangeAspect="1"/>
          </p:cNvPicPr>
          <p:nvPr/>
        </p:nvPicPr>
        <p:blipFill>
          <a:blip r:embed="rId7"/>
          <a:stretch>
            <a:fillRect/>
          </a:stretch>
        </p:blipFill>
        <p:spPr>
          <a:xfrm>
            <a:off x="6169577" y="3315144"/>
            <a:ext cx="246869" cy="246869"/>
          </a:xfrm>
          <a:prstGeom prst="rect">
            <a:avLst/>
          </a:prstGeom>
        </p:spPr>
      </p:pic>
      <p:pic>
        <p:nvPicPr>
          <p:cNvPr id="32" name="Picture 31">
            <a:extLst>
              <a:ext uri="{FF2B5EF4-FFF2-40B4-BE49-F238E27FC236}">
                <a16:creationId xmlns:a16="http://schemas.microsoft.com/office/drawing/2014/main" id="{C99970CA-9808-42C7-AB68-03168F193AC6}"/>
              </a:ext>
            </a:extLst>
          </p:cNvPr>
          <p:cNvPicPr>
            <a:picLocks noChangeAspect="1"/>
          </p:cNvPicPr>
          <p:nvPr/>
        </p:nvPicPr>
        <p:blipFill>
          <a:blip r:embed="rId7"/>
          <a:stretch>
            <a:fillRect/>
          </a:stretch>
        </p:blipFill>
        <p:spPr>
          <a:xfrm>
            <a:off x="6168980" y="5700493"/>
            <a:ext cx="246869" cy="246869"/>
          </a:xfrm>
          <a:prstGeom prst="rect">
            <a:avLst/>
          </a:prstGeom>
        </p:spPr>
      </p:pic>
      <p:pic>
        <p:nvPicPr>
          <p:cNvPr id="33" name="Picture 32">
            <a:extLst>
              <a:ext uri="{FF2B5EF4-FFF2-40B4-BE49-F238E27FC236}">
                <a16:creationId xmlns:a16="http://schemas.microsoft.com/office/drawing/2014/main" id="{2CD05C55-4F07-410B-9CCB-E507A5C4B83E}"/>
              </a:ext>
            </a:extLst>
          </p:cNvPr>
          <p:cNvPicPr>
            <a:picLocks noChangeAspect="1"/>
          </p:cNvPicPr>
          <p:nvPr/>
        </p:nvPicPr>
        <p:blipFill>
          <a:blip r:embed="rId7"/>
          <a:stretch>
            <a:fillRect/>
          </a:stretch>
        </p:blipFill>
        <p:spPr>
          <a:xfrm>
            <a:off x="2894692" y="5700693"/>
            <a:ext cx="246869" cy="246869"/>
          </a:xfrm>
          <a:prstGeom prst="rect">
            <a:avLst/>
          </a:prstGeom>
        </p:spPr>
      </p:pic>
      <p:pic>
        <p:nvPicPr>
          <p:cNvPr id="34" name="Picture 33">
            <a:extLst>
              <a:ext uri="{FF2B5EF4-FFF2-40B4-BE49-F238E27FC236}">
                <a16:creationId xmlns:a16="http://schemas.microsoft.com/office/drawing/2014/main" id="{00531AE4-3C03-43C6-AD42-2283E8AF2CC9}"/>
              </a:ext>
            </a:extLst>
          </p:cNvPr>
          <p:cNvPicPr>
            <a:picLocks noChangeAspect="1"/>
          </p:cNvPicPr>
          <p:nvPr/>
        </p:nvPicPr>
        <p:blipFill>
          <a:blip r:embed="rId8"/>
          <a:stretch>
            <a:fillRect/>
          </a:stretch>
        </p:blipFill>
        <p:spPr>
          <a:xfrm>
            <a:off x="2915239" y="1590573"/>
            <a:ext cx="238913" cy="241085"/>
          </a:xfrm>
          <a:prstGeom prst="rect">
            <a:avLst/>
          </a:prstGeom>
        </p:spPr>
      </p:pic>
      <p:pic>
        <p:nvPicPr>
          <p:cNvPr id="36" name="Picture 35">
            <a:extLst>
              <a:ext uri="{FF2B5EF4-FFF2-40B4-BE49-F238E27FC236}">
                <a16:creationId xmlns:a16="http://schemas.microsoft.com/office/drawing/2014/main" id="{FA5EE8FB-442D-48B6-B16E-7CC6E2FFAF68}"/>
              </a:ext>
            </a:extLst>
          </p:cNvPr>
          <p:cNvPicPr>
            <a:picLocks noChangeAspect="1"/>
          </p:cNvPicPr>
          <p:nvPr/>
        </p:nvPicPr>
        <p:blipFill>
          <a:blip r:embed="rId8"/>
          <a:stretch>
            <a:fillRect/>
          </a:stretch>
        </p:blipFill>
        <p:spPr>
          <a:xfrm>
            <a:off x="6176937" y="3858885"/>
            <a:ext cx="238913" cy="241085"/>
          </a:xfrm>
          <a:prstGeom prst="rect">
            <a:avLst/>
          </a:prstGeom>
        </p:spPr>
      </p:pic>
      <p:pic>
        <p:nvPicPr>
          <p:cNvPr id="37" name="Picture 36">
            <a:extLst>
              <a:ext uri="{FF2B5EF4-FFF2-40B4-BE49-F238E27FC236}">
                <a16:creationId xmlns:a16="http://schemas.microsoft.com/office/drawing/2014/main" id="{18D1C5DF-D653-4B9C-8778-0D74801D7595}"/>
              </a:ext>
            </a:extLst>
          </p:cNvPr>
          <p:cNvPicPr>
            <a:picLocks noChangeAspect="1"/>
          </p:cNvPicPr>
          <p:nvPr/>
        </p:nvPicPr>
        <p:blipFill>
          <a:blip r:embed="rId8"/>
          <a:stretch>
            <a:fillRect/>
          </a:stretch>
        </p:blipFill>
        <p:spPr>
          <a:xfrm>
            <a:off x="2915239" y="3858885"/>
            <a:ext cx="238913" cy="241085"/>
          </a:xfrm>
          <a:prstGeom prst="rect">
            <a:avLst/>
          </a:prstGeom>
        </p:spPr>
      </p:pic>
      <p:pic>
        <p:nvPicPr>
          <p:cNvPr id="38" name="Picture 37">
            <a:extLst>
              <a:ext uri="{FF2B5EF4-FFF2-40B4-BE49-F238E27FC236}">
                <a16:creationId xmlns:a16="http://schemas.microsoft.com/office/drawing/2014/main" id="{BC8147BE-B381-468C-AA8E-2FD1EE0594D2}"/>
              </a:ext>
            </a:extLst>
          </p:cNvPr>
          <p:cNvPicPr>
            <a:picLocks noChangeAspect="1"/>
          </p:cNvPicPr>
          <p:nvPr/>
        </p:nvPicPr>
        <p:blipFill>
          <a:blip r:embed="rId8"/>
          <a:stretch>
            <a:fillRect/>
          </a:stretch>
        </p:blipFill>
        <p:spPr>
          <a:xfrm>
            <a:off x="6172959" y="1570153"/>
            <a:ext cx="238913" cy="241085"/>
          </a:xfrm>
          <a:prstGeom prst="rect">
            <a:avLst/>
          </a:prstGeom>
        </p:spPr>
      </p:pic>
      <p:sp>
        <p:nvSpPr>
          <p:cNvPr id="23" name="Oval 22">
            <a:extLst>
              <a:ext uri="{FF2B5EF4-FFF2-40B4-BE49-F238E27FC236}">
                <a16:creationId xmlns:a16="http://schemas.microsoft.com/office/drawing/2014/main" id="{68823C0B-AF56-204E-B690-BAB5B5E9CEB4}"/>
              </a:ext>
            </a:extLst>
          </p:cNvPr>
          <p:cNvSpPr/>
          <p:nvPr/>
        </p:nvSpPr>
        <p:spPr>
          <a:xfrm>
            <a:off x="5298221" y="3254194"/>
            <a:ext cx="221877" cy="20170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7E6A730-6337-2042-A007-94D32635C818}"/>
              </a:ext>
            </a:extLst>
          </p:cNvPr>
          <p:cNvSpPr/>
          <p:nvPr/>
        </p:nvSpPr>
        <p:spPr>
          <a:xfrm>
            <a:off x="8529705" y="3189169"/>
            <a:ext cx="221877" cy="20170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A7D93ADC-46B2-6E45-AC1A-7ECECB0080F8}"/>
                  </a:ext>
                </a:extLst>
              </p:cNvPr>
              <p:cNvSpPr txBox="1"/>
              <p:nvPr/>
            </p:nvSpPr>
            <p:spPr>
              <a:xfrm>
                <a:off x="8342241" y="2248144"/>
                <a:ext cx="1456489" cy="738664"/>
              </a:xfrm>
              <a:prstGeom prst="rect">
                <a:avLst/>
              </a:prstGeom>
              <a:noFill/>
            </p:spPr>
            <p:txBody>
              <a:bodyPr wrap="none" rtlCol="0">
                <a:spAutoFit/>
              </a:bodyPr>
              <a:lstStyle/>
              <a:p>
                <a:r>
                  <a:rPr lang="en-US" sz="1400" b="1" dirty="0">
                    <a:solidFill>
                      <a:srgbClr val="FF0000"/>
                    </a:solidFill>
                  </a:rPr>
                  <a:t>Tracing overhead</a:t>
                </a:r>
              </a:p>
              <a:p>
                <a:r>
                  <a:rPr lang="en-US" sz="1400" b="1" dirty="0">
                    <a:solidFill>
                      <a:srgbClr val="FF0000"/>
                    </a:solidFill>
                  </a:rPr>
                  <a:t>including buffer</a:t>
                </a:r>
              </a:p>
              <a:p>
                <a:r>
                  <a:rPr lang="en-US" sz="1400" b="1" dirty="0">
                    <a:solidFill>
                      <a:srgbClr val="FF0000"/>
                    </a:solidFill>
                  </a:rPr>
                  <a:t>Capturing (4</a:t>
                </a:r>
                <a14:m>
                  <m:oMath xmlns:m="http://schemas.openxmlformats.org/officeDocument/2006/math">
                    <m:r>
                      <a:rPr lang="en-US" sz="1400" i="1">
                        <a:solidFill>
                          <a:srgbClr val="FF0000"/>
                        </a:solidFill>
                        <a:latin typeface="Cambria Math" panose="02040503050406030204" pitchFamily="18" charset="0"/>
                        <a:ea typeface="Cambria Math" panose="02040503050406030204" pitchFamily="18" charset="0"/>
                      </a:rPr>
                      <m:t>×</m:t>
                    </m:r>
                    <m:r>
                      <m:rPr>
                        <m:nor/>
                      </m:rPr>
                      <a:rPr lang="en-US" sz="1400" b="1" dirty="0">
                        <a:solidFill>
                          <a:srgbClr val="FF0000"/>
                        </a:solidFill>
                      </a:rPr>
                      <m:t>)</m:t>
                    </m:r>
                  </m:oMath>
                </a14:m>
                <a:endParaRPr lang="en-US" sz="1400" b="1" dirty="0">
                  <a:solidFill>
                    <a:srgbClr val="FF0000"/>
                  </a:solidFill>
                </a:endParaRPr>
              </a:p>
            </p:txBody>
          </p:sp>
        </mc:Choice>
        <mc:Fallback xmlns="">
          <p:sp>
            <p:nvSpPr>
              <p:cNvPr id="29" name="TextBox 28">
                <a:extLst>
                  <a:ext uri="{FF2B5EF4-FFF2-40B4-BE49-F238E27FC236}">
                    <a16:creationId xmlns:a16="http://schemas.microsoft.com/office/drawing/2014/main" id="{A7D93ADC-46B2-6E45-AC1A-7ECECB0080F8}"/>
                  </a:ext>
                </a:extLst>
              </p:cNvPr>
              <p:cNvSpPr txBox="1">
                <a:spLocks noRot="1" noChangeAspect="1" noMove="1" noResize="1" noEditPoints="1" noAdjustHandles="1" noChangeArrowheads="1" noChangeShapeType="1" noTextEdit="1"/>
              </p:cNvSpPr>
              <p:nvPr/>
            </p:nvSpPr>
            <p:spPr>
              <a:xfrm>
                <a:off x="8342241" y="2248144"/>
                <a:ext cx="1456489" cy="738664"/>
              </a:xfrm>
              <a:prstGeom prst="rect">
                <a:avLst/>
              </a:prstGeom>
              <a:blipFill>
                <a:blip r:embed="rId9"/>
                <a:stretch>
                  <a:fillRect l="-1255" t="-1653" r="-837" b="-7438"/>
                </a:stretch>
              </a:blipFill>
            </p:spPr>
            <p:txBody>
              <a:bodyPr/>
              <a:lstStyle/>
              <a:p>
                <a:r>
                  <a:rPr lang="en-US">
                    <a:noFill/>
                  </a:rPr>
                  <a:t> </a:t>
                </a:r>
              </a:p>
            </p:txBody>
          </p:sp>
        </mc:Fallback>
      </mc:AlternateContent>
      <p:sp>
        <p:nvSpPr>
          <p:cNvPr id="35" name="Oval 34">
            <a:extLst>
              <a:ext uri="{FF2B5EF4-FFF2-40B4-BE49-F238E27FC236}">
                <a16:creationId xmlns:a16="http://schemas.microsoft.com/office/drawing/2014/main" id="{0DA2968B-1840-904A-9630-B79BC9F15249}"/>
              </a:ext>
            </a:extLst>
          </p:cNvPr>
          <p:cNvSpPr/>
          <p:nvPr/>
        </p:nvSpPr>
        <p:spPr>
          <a:xfrm>
            <a:off x="6853587" y="4598741"/>
            <a:ext cx="279287" cy="20170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39" name="Oval 38">
            <a:extLst>
              <a:ext uri="{FF2B5EF4-FFF2-40B4-BE49-F238E27FC236}">
                <a16:creationId xmlns:a16="http://schemas.microsoft.com/office/drawing/2014/main" id="{0ABAD794-A72D-7040-8D6F-8EE29AF19109}"/>
              </a:ext>
            </a:extLst>
          </p:cNvPr>
          <p:cNvSpPr/>
          <p:nvPr/>
        </p:nvSpPr>
        <p:spPr>
          <a:xfrm>
            <a:off x="8050314" y="4938714"/>
            <a:ext cx="209723" cy="20170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42" name="TextBox 41">
            <a:extLst>
              <a:ext uri="{FF2B5EF4-FFF2-40B4-BE49-F238E27FC236}">
                <a16:creationId xmlns:a16="http://schemas.microsoft.com/office/drawing/2014/main" id="{30CF8F43-0DF3-114A-ABF7-E6252F06CB03}"/>
              </a:ext>
            </a:extLst>
          </p:cNvPr>
          <p:cNvSpPr txBox="1"/>
          <p:nvPr/>
        </p:nvSpPr>
        <p:spPr>
          <a:xfrm>
            <a:off x="8470346" y="4535484"/>
            <a:ext cx="1286339" cy="646331"/>
          </a:xfrm>
          <a:prstGeom prst="rect">
            <a:avLst/>
          </a:prstGeom>
          <a:noFill/>
        </p:spPr>
        <p:txBody>
          <a:bodyPr wrap="square" lIns="0" tIns="0" rIns="0" bIns="0" rtlCol="0">
            <a:spAutoFit/>
          </a:bodyPr>
          <a:lstStyle/>
          <a:p>
            <a:r>
              <a:rPr lang="en-US" sz="1400" b="1" dirty="0">
                <a:solidFill>
                  <a:srgbClr val="FF0000"/>
                </a:solidFill>
              </a:rPr>
              <a:t>time difference</a:t>
            </a:r>
          </a:p>
          <a:p>
            <a:r>
              <a:rPr lang="en-US" sz="1400" b="1" dirty="0">
                <a:solidFill>
                  <a:srgbClr val="FF0000"/>
                </a:solidFill>
              </a:rPr>
              <a:t>between 1 and 8 </a:t>
            </a:r>
          </a:p>
          <a:p>
            <a:r>
              <a:rPr lang="en-US" sz="1400" b="1" dirty="0">
                <a:solidFill>
                  <a:srgbClr val="FF0000"/>
                </a:solidFill>
              </a:rPr>
              <a:t>Threads (~40%)</a:t>
            </a:r>
          </a:p>
        </p:txBody>
      </p:sp>
      <p:sp>
        <p:nvSpPr>
          <p:cNvPr id="43" name="Oval 42">
            <a:extLst>
              <a:ext uri="{FF2B5EF4-FFF2-40B4-BE49-F238E27FC236}">
                <a16:creationId xmlns:a16="http://schemas.microsoft.com/office/drawing/2014/main" id="{DF9FC6AD-A0B3-2B44-B2AD-06F0EEBF4654}"/>
              </a:ext>
            </a:extLst>
          </p:cNvPr>
          <p:cNvSpPr/>
          <p:nvPr/>
        </p:nvSpPr>
        <p:spPr>
          <a:xfrm>
            <a:off x="3559481" y="4154825"/>
            <a:ext cx="299515" cy="20170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20371553-80ED-1943-B745-BA3BE9CDCF90}"/>
                  </a:ext>
                </a:extLst>
              </p:cNvPr>
              <p:cNvSpPr txBox="1"/>
              <p:nvPr/>
            </p:nvSpPr>
            <p:spPr>
              <a:xfrm rot="19602553">
                <a:off x="1852041" y="2892105"/>
                <a:ext cx="1238865" cy="307777"/>
              </a:xfrm>
              <a:prstGeom prst="rect">
                <a:avLst/>
              </a:prstGeom>
              <a:noFill/>
            </p:spPr>
            <p:txBody>
              <a:bodyPr wrap="none" rtlCol="0">
                <a:spAutoFit/>
              </a:bodyPr>
              <a:lstStyle/>
              <a:p>
                <a:r>
                  <a:rPr lang="en-US" sz="1400" b="1" dirty="0">
                    <a:solidFill>
                      <a:srgbClr val="FF0000"/>
                    </a:solidFill>
                  </a:rPr>
                  <a:t>11</a:t>
                </a:r>
                <a14:m>
                  <m:oMath xmlns:m="http://schemas.openxmlformats.org/officeDocument/2006/math">
                    <m:r>
                      <a:rPr lang="en-US" sz="1400" i="1">
                        <a:solidFill>
                          <a:srgbClr val="FF0000"/>
                        </a:solidFill>
                        <a:latin typeface="Cambria Math" panose="02040503050406030204" pitchFamily="18" charset="0"/>
                        <a:ea typeface="Cambria Math" panose="02040503050406030204" pitchFamily="18" charset="0"/>
                      </a:rPr>
                      <m:t>×</m:t>
                    </m:r>
                  </m:oMath>
                </a14:m>
                <a:r>
                  <a:rPr lang="en-US" sz="1400" b="1" dirty="0">
                    <a:solidFill>
                      <a:srgbClr val="FF0000"/>
                    </a:solidFill>
                  </a:rPr>
                  <a:t> overhead</a:t>
                </a:r>
              </a:p>
            </p:txBody>
          </p:sp>
        </mc:Choice>
        <mc:Fallback xmlns="">
          <p:sp>
            <p:nvSpPr>
              <p:cNvPr id="44" name="TextBox 43">
                <a:extLst>
                  <a:ext uri="{FF2B5EF4-FFF2-40B4-BE49-F238E27FC236}">
                    <a16:creationId xmlns:a16="http://schemas.microsoft.com/office/drawing/2014/main" id="{20371553-80ED-1943-B745-BA3BE9CDCF90}"/>
                  </a:ext>
                </a:extLst>
              </p:cNvPr>
              <p:cNvSpPr txBox="1">
                <a:spLocks noRot="1" noChangeAspect="1" noMove="1" noResize="1" noEditPoints="1" noAdjustHandles="1" noChangeArrowheads="1" noChangeShapeType="1" noTextEdit="1"/>
              </p:cNvSpPr>
              <p:nvPr/>
            </p:nvSpPr>
            <p:spPr>
              <a:xfrm rot="19602553">
                <a:off x="1852041" y="2892105"/>
                <a:ext cx="1238865" cy="307777"/>
              </a:xfrm>
              <a:prstGeom prst="rect">
                <a:avLst/>
              </a:prstGeom>
              <a:blipFill>
                <a:blip r:embed="rId10"/>
                <a:stretch>
                  <a:fillRect l="-1508" t="-1290" r="-3518" b="-5806"/>
                </a:stretch>
              </a:blipFill>
            </p:spPr>
            <p:txBody>
              <a:bodyPr/>
              <a:lstStyle/>
              <a:p>
                <a:r>
                  <a:rPr lang="en-US">
                    <a:noFill/>
                  </a:rPr>
                  <a:t> </a:t>
                </a:r>
              </a:p>
            </p:txBody>
          </p:sp>
        </mc:Fallback>
      </mc:AlternateContent>
      <p:cxnSp>
        <p:nvCxnSpPr>
          <p:cNvPr id="9" name="Connector: Curved 8">
            <a:extLst>
              <a:ext uri="{FF2B5EF4-FFF2-40B4-BE49-F238E27FC236}">
                <a16:creationId xmlns:a16="http://schemas.microsoft.com/office/drawing/2014/main" id="{7BAD435E-C4BF-4A88-85BB-A453FF606537}"/>
              </a:ext>
            </a:extLst>
          </p:cNvPr>
          <p:cNvCxnSpPr>
            <a:cxnSpLocks/>
            <a:stCxn id="43" idx="3"/>
            <a:endCxn id="3" idx="1"/>
          </p:cNvCxnSpPr>
          <p:nvPr/>
        </p:nvCxnSpPr>
        <p:spPr>
          <a:xfrm rot="5400000" flipH="1" flipV="1">
            <a:off x="3043281" y="3742930"/>
            <a:ext cx="1144112" cy="24004"/>
          </a:xfrm>
          <a:prstGeom prst="curvedConnector5">
            <a:avLst>
              <a:gd name="adj1" fmla="val -19981"/>
              <a:gd name="adj2" fmla="val -5178087"/>
              <a:gd name="adj3" fmla="val 119981"/>
            </a:avLst>
          </a:prstGeom>
          <a:ln w="28575">
            <a:solidFill>
              <a:srgbClr val="FF0000"/>
            </a:solidFill>
            <a:headEnd type="triangle"/>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2BFAAF27-E004-4EF9-81CF-B5F6B99D2908}"/>
              </a:ext>
            </a:extLst>
          </p:cNvPr>
          <p:cNvCxnSpPr>
            <a:stCxn id="3" idx="7"/>
            <a:endCxn id="27" idx="0"/>
          </p:cNvCxnSpPr>
          <p:nvPr/>
        </p:nvCxnSpPr>
        <p:spPr>
          <a:xfrm rot="5400000" flipH="1" flipV="1">
            <a:off x="5352663" y="1550869"/>
            <a:ext cx="63591" cy="3200437"/>
          </a:xfrm>
          <a:prstGeom prst="curvedConnector3">
            <a:avLst>
              <a:gd name="adj1" fmla="val 938798"/>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AEA91656-D25E-41F9-A7B5-6B069E28B2BE}"/>
              </a:ext>
            </a:extLst>
          </p:cNvPr>
          <p:cNvCxnSpPr>
            <a:stCxn id="23" idx="7"/>
            <a:endCxn id="25" idx="0"/>
          </p:cNvCxnSpPr>
          <p:nvPr/>
        </p:nvCxnSpPr>
        <p:spPr>
          <a:xfrm rot="5400000" flipH="1" flipV="1">
            <a:off x="7016835" y="1659932"/>
            <a:ext cx="94564" cy="3153039"/>
          </a:xfrm>
          <a:prstGeom prst="curvedConnector3">
            <a:avLst>
              <a:gd name="adj1" fmla="val 615227"/>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A9D049F8-DD95-4830-BCC7-B7243BFDC851}"/>
              </a:ext>
            </a:extLst>
          </p:cNvPr>
          <p:cNvCxnSpPr>
            <a:stCxn id="35" idx="7"/>
            <a:endCxn id="39" idx="0"/>
          </p:cNvCxnSpPr>
          <p:nvPr/>
        </p:nvCxnSpPr>
        <p:spPr>
          <a:xfrm rot="16200000" flipH="1">
            <a:off x="7468354" y="4251891"/>
            <a:ext cx="310435" cy="1063204"/>
          </a:xfrm>
          <a:prstGeom prst="curvedConnector3">
            <a:avLst>
              <a:gd name="adj1" fmla="val -83154"/>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00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1000"/>
                                        <p:tgtEl>
                                          <p:spTgt spid="44"/>
                                        </p:tgtEl>
                                      </p:cBhvr>
                                    </p:animEffect>
                                    <p:anim calcmode="lin" valueType="num">
                                      <p:cBhvr>
                                        <p:cTn id="18" dur="1000" fill="hold"/>
                                        <p:tgtEl>
                                          <p:spTgt spid="44"/>
                                        </p:tgtEl>
                                        <p:attrNameLst>
                                          <p:attrName>ppt_x</p:attrName>
                                        </p:attrNameLst>
                                      </p:cBhvr>
                                      <p:tavLst>
                                        <p:tav tm="0">
                                          <p:val>
                                            <p:strVal val="#ppt_x"/>
                                          </p:val>
                                        </p:tav>
                                        <p:tav tm="100000">
                                          <p:val>
                                            <p:strVal val="#ppt_x"/>
                                          </p:val>
                                        </p:tav>
                                      </p:tavLst>
                                    </p:anim>
                                    <p:anim calcmode="lin" valueType="num">
                                      <p:cBhvr>
                                        <p:cTn id="19" dur="1000" fill="hold"/>
                                        <p:tgtEl>
                                          <p:spTgt spid="4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xit" presetSubtype="0" fill="hold" grpId="1" nodeType="clickEffect">
                                  <p:stCondLst>
                                    <p:cond delay="0"/>
                                  </p:stCondLst>
                                  <p:childTnLst>
                                    <p:animEffect transition="out" filter="fade">
                                      <p:cBhvr>
                                        <p:cTn id="28" dur="1000"/>
                                        <p:tgtEl>
                                          <p:spTgt spid="43"/>
                                        </p:tgtEl>
                                      </p:cBhvr>
                                    </p:animEffect>
                                    <p:anim calcmode="lin" valueType="num">
                                      <p:cBhvr>
                                        <p:cTn id="29" dur="1000"/>
                                        <p:tgtEl>
                                          <p:spTgt spid="43"/>
                                        </p:tgtEl>
                                        <p:attrNameLst>
                                          <p:attrName>ppt_x</p:attrName>
                                        </p:attrNameLst>
                                      </p:cBhvr>
                                      <p:tavLst>
                                        <p:tav tm="0">
                                          <p:val>
                                            <p:strVal val="ppt_x"/>
                                          </p:val>
                                        </p:tav>
                                        <p:tav tm="100000">
                                          <p:val>
                                            <p:strVal val="ppt_x"/>
                                          </p:val>
                                        </p:tav>
                                      </p:tavLst>
                                    </p:anim>
                                    <p:anim calcmode="lin" valueType="num">
                                      <p:cBhvr>
                                        <p:cTn id="30" dur="1000"/>
                                        <p:tgtEl>
                                          <p:spTgt spid="43"/>
                                        </p:tgtEl>
                                        <p:attrNameLst>
                                          <p:attrName>ppt_y</p:attrName>
                                        </p:attrNameLst>
                                      </p:cBhvr>
                                      <p:tavLst>
                                        <p:tav tm="0">
                                          <p:val>
                                            <p:strVal val="ppt_y"/>
                                          </p:val>
                                        </p:tav>
                                        <p:tav tm="100000">
                                          <p:val>
                                            <p:strVal val="ppt_y+.1"/>
                                          </p:val>
                                        </p:tav>
                                      </p:tavLst>
                                    </p:anim>
                                    <p:set>
                                      <p:cBhvr>
                                        <p:cTn id="31" dur="1" fill="hold">
                                          <p:stCondLst>
                                            <p:cond delay="999"/>
                                          </p:stCondLst>
                                        </p:cTn>
                                        <p:tgtEl>
                                          <p:spTgt spid="43"/>
                                        </p:tgtEl>
                                        <p:attrNameLst>
                                          <p:attrName>style.visibility</p:attrName>
                                        </p:attrNameLst>
                                      </p:cBhvr>
                                      <p:to>
                                        <p:strVal val="hidden"/>
                                      </p:to>
                                    </p:set>
                                  </p:childTnLst>
                                </p:cTn>
                              </p:par>
                              <p:par>
                                <p:cTn id="32" presetID="42" presetClass="exit" presetSubtype="0" fill="hold" nodeType="withEffect">
                                  <p:stCondLst>
                                    <p:cond delay="0"/>
                                  </p:stCondLst>
                                  <p:childTnLst>
                                    <p:animEffect transition="out" filter="fade">
                                      <p:cBhvr>
                                        <p:cTn id="33" dur="1000"/>
                                        <p:tgtEl>
                                          <p:spTgt spid="9"/>
                                        </p:tgtEl>
                                      </p:cBhvr>
                                    </p:animEffect>
                                    <p:anim calcmode="lin" valueType="num">
                                      <p:cBhvr>
                                        <p:cTn id="34" dur="1000"/>
                                        <p:tgtEl>
                                          <p:spTgt spid="9"/>
                                        </p:tgtEl>
                                        <p:attrNameLst>
                                          <p:attrName>ppt_x</p:attrName>
                                        </p:attrNameLst>
                                      </p:cBhvr>
                                      <p:tavLst>
                                        <p:tav tm="0">
                                          <p:val>
                                            <p:strVal val="ppt_x"/>
                                          </p:val>
                                        </p:tav>
                                        <p:tav tm="100000">
                                          <p:val>
                                            <p:strVal val="ppt_x"/>
                                          </p:val>
                                        </p:tav>
                                      </p:tavLst>
                                    </p:anim>
                                    <p:anim calcmode="lin" valueType="num">
                                      <p:cBhvr>
                                        <p:cTn id="35" dur="1000"/>
                                        <p:tgtEl>
                                          <p:spTgt spid="9"/>
                                        </p:tgtEl>
                                        <p:attrNameLst>
                                          <p:attrName>ppt_y</p:attrName>
                                        </p:attrNameLst>
                                      </p:cBhvr>
                                      <p:tavLst>
                                        <p:tav tm="0">
                                          <p:val>
                                            <p:strVal val="ppt_y"/>
                                          </p:val>
                                        </p:tav>
                                        <p:tav tm="100000">
                                          <p:val>
                                            <p:strVal val="ppt_y+.1"/>
                                          </p:val>
                                        </p:tav>
                                      </p:tavLst>
                                    </p:anim>
                                    <p:set>
                                      <p:cBhvr>
                                        <p:cTn id="36" dur="1" fill="hold">
                                          <p:stCondLst>
                                            <p:cond delay="999"/>
                                          </p:stCondLst>
                                        </p:cTn>
                                        <p:tgtEl>
                                          <p:spTgt spid="9"/>
                                        </p:tgtEl>
                                        <p:attrNameLst>
                                          <p:attrName>style.visibility</p:attrName>
                                        </p:attrNameLst>
                                      </p:cBhvr>
                                      <p:to>
                                        <p:strVal val="hidden"/>
                                      </p:to>
                                    </p:set>
                                  </p:childTnLst>
                                </p:cTn>
                              </p:par>
                              <p:par>
                                <p:cTn id="37" presetID="42" presetClass="exit" presetSubtype="0" fill="hold" grpId="1" nodeType="withEffect">
                                  <p:stCondLst>
                                    <p:cond delay="0"/>
                                  </p:stCondLst>
                                  <p:childTnLst>
                                    <p:animEffect transition="out" filter="fade">
                                      <p:cBhvr>
                                        <p:cTn id="38" dur="1000"/>
                                        <p:tgtEl>
                                          <p:spTgt spid="44"/>
                                        </p:tgtEl>
                                      </p:cBhvr>
                                    </p:animEffect>
                                    <p:anim calcmode="lin" valueType="num">
                                      <p:cBhvr>
                                        <p:cTn id="39" dur="1000"/>
                                        <p:tgtEl>
                                          <p:spTgt spid="44"/>
                                        </p:tgtEl>
                                        <p:attrNameLst>
                                          <p:attrName>ppt_x</p:attrName>
                                        </p:attrNameLst>
                                      </p:cBhvr>
                                      <p:tavLst>
                                        <p:tav tm="0">
                                          <p:val>
                                            <p:strVal val="ppt_x"/>
                                          </p:val>
                                        </p:tav>
                                        <p:tav tm="100000">
                                          <p:val>
                                            <p:strVal val="ppt_x"/>
                                          </p:val>
                                        </p:tav>
                                      </p:tavLst>
                                    </p:anim>
                                    <p:anim calcmode="lin" valueType="num">
                                      <p:cBhvr>
                                        <p:cTn id="40" dur="1000"/>
                                        <p:tgtEl>
                                          <p:spTgt spid="44"/>
                                        </p:tgtEl>
                                        <p:attrNameLst>
                                          <p:attrName>ppt_y</p:attrName>
                                        </p:attrNameLst>
                                      </p:cBhvr>
                                      <p:tavLst>
                                        <p:tav tm="0">
                                          <p:val>
                                            <p:strVal val="ppt_y"/>
                                          </p:val>
                                        </p:tav>
                                        <p:tav tm="100000">
                                          <p:val>
                                            <p:strVal val="ppt_y+.1"/>
                                          </p:val>
                                        </p:tav>
                                      </p:tavLst>
                                    </p:anim>
                                    <p:set>
                                      <p:cBhvr>
                                        <p:cTn id="41" dur="1" fill="hold">
                                          <p:stCondLst>
                                            <p:cond delay="999"/>
                                          </p:stCondLst>
                                        </p:cTn>
                                        <p:tgtEl>
                                          <p:spTgt spid="44"/>
                                        </p:tgtEl>
                                        <p:attrNameLst>
                                          <p:attrName>style.visibility</p:attrName>
                                        </p:attrNameLst>
                                      </p:cBhvr>
                                      <p:to>
                                        <p:strVal val="hidden"/>
                                      </p:to>
                                    </p:set>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1000" fill="hold"/>
                                        <p:tgtEl>
                                          <p:spTgt spid="1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xit" presetSubtype="0" fill="hold" grpId="1" nodeType="clickEffect">
                                  <p:stCondLst>
                                    <p:cond delay="0"/>
                                  </p:stCondLst>
                                  <p:childTnLst>
                                    <p:animEffect transition="out" filter="fade">
                                      <p:cBhvr>
                                        <p:cTn id="61" dur="1000"/>
                                        <p:tgtEl>
                                          <p:spTgt spid="3"/>
                                        </p:tgtEl>
                                      </p:cBhvr>
                                    </p:animEffect>
                                    <p:anim calcmode="lin" valueType="num">
                                      <p:cBhvr>
                                        <p:cTn id="62" dur="1000"/>
                                        <p:tgtEl>
                                          <p:spTgt spid="3"/>
                                        </p:tgtEl>
                                        <p:attrNameLst>
                                          <p:attrName>ppt_x</p:attrName>
                                        </p:attrNameLst>
                                      </p:cBhvr>
                                      <p:tavLst>
                                        <p:tav tm="0">
                                          <p:val>
                                            <p:strVal val="ppt_x"/>
                                          </p:val>
                                        </p:tav>
                                        <p:tav tm="100000">
                                          <p:val>
                                            <p:strVal val="ppt_x"/>
                                          </p:val>
                                        </p:tav>
                                      </p:tavLst>
                                    </p:anim>
                                    <p:anim calcmode="lin" valueType="num">
                                      <p:cBhvr>
                                        <p:cTn id="63" dur="1000"/>
                                        <p:tgtEl>
                                          <p:spTgt spid="3"/>
                                        </p:tgtEl>
                                        <p:attrNameLst>
                                          <p:attrName>ppt_y</p:attrName>
                                        </p:attrNameLst>
                                      </p:cBhvr>
                                      <p:tavLst>
                                        <p:tav tm="0">
                                          <p:val>
                                            <p:strVal val="ppt_y"/>
                                          </p:val>
                                        </p:tav>
                                        <p:tav tm="100000">
                                          <p:val>
                                            <p:strVal val="ppt_y+.1"/>
                                          </p:val>
                                        </p:tav>
                                      </p:tavLst>
                                    </p:anim>
                                    <p:set>
                                      <p:cBhvr>
                                        <p:cTn id="64" dur="1" fill="hold">
                                          <p:stCondLst>
                                            <p:cond delay="999"/>
                                          </p:stCondLst>
                                        </p:cTn>
                                        <p:tgtEl>
                                          <p:spTgt spid="3"/>
                                        </p:tgtEl>
                                        <p:attrNameLst>
                                          <p:attrName>style.visibility</p:attrName>
                                        </p:attrNameLst>
                                      </p:cBhvr>
                                      <p:to>
                                        <p:strVal val="hidden"/>
                                      </p:to>
                                    </p:set>
                                  </p:childTnLst>
                                </p:cTn>
                              </p:par>
                              <p:par>
                                <p:cTn id="65" presetID="42" presetClass="exit" presetSubtype="0" fill="hold" nodeType="withEffect">
                                  <p:stCondLst>
                                    <p:cond delay="0"/>
                                  </p:stCondLst>
                                  <p:childTnLst>
                                    <p:animEffect transition="out" filter="fade">
                                      <p:cBhvr>
                                        <p:cTn id="66" dur="1000"/>
                                        <p:tgtEl>
                                          <p:spTgt spid="17"/>
                                        </p:tgtEl>
                                      </p:cBhvr>
                                    </p:animEffect>
                                    <p:anim calcmode="lin" valueType="num">
                                      <p:cBhvr>
                                        <p:cTn id="67" dur="1000"/>
                                        <p:tgtEl>
                                          <p:spTgt spid="17"/>
                                        </p:tgtEl>
                                        <p:attrNameLst>
                                          <p:attrName>ppt_x</p:attrName>
                                        </p:attrNameLst>
                                      </p:cBhvr>
                                      <p:tavLst>
                                        <p:tav tm="0">
                                          <p:val>
                                            <p:strVal val="ppt_x"/>
                                          </p:val>
                                        </p:tav>
                                        <p:tav tm="100000">
                                          <p:val>
                                            <p:strVal val="ppt_x"/>
                                          </p:val>
                                        </p:tav>
                                      </p:tavLst>
                                    </p:anim>
                                    <p:anim calcmode="lin" valueType="num">
                                      <p:cBhvr>
                                        <p:cTn id="68" dur="1000"/>
                                        <p:tgtEl>
                                          <p:spTgt spid="17"/>
                                        </p:tgtEl>
                                        <p:attrNameLst>
                                          <p:attrName>ppt_y</p:attrName>
                                        </p:attrNameLst>
                                      </p:cBhvr>
                                      <p:tavLst>
                                        <p:tav tm="0">
                                          <p:val>
                                            <p:strVal val="ppt_y"/>
                                          </p:val>
                                        </p:tav>
                                        <p:tav tm="100000">
                                          <p:val>
                                            <p:strVal val="ppt_y+.1"/>
                                          </p:val>
                                        </p:tav>
                                      </p:tavLst>
                                    </p:anim>
                                    <p:set>
                                      <p:cBhvr>
                                        <p:cTn id="69" dur="1" fill="hold">
                                          <p:stCondLst>
                                            <p:cond delay="999"/>
                                          </p:stCondLst>
                                        </p:cTn>
                                        <p:tgtEl>
                                          <p:spTgt spid="17"/>
                                        </p:tgtEl>
                                        <p:attrNameLst>
                                          <p:attrName>style.visibility</p:attrName>
                                        </p:attrNameLst>
                                      </p:cBhvr>
                                      <p:to>
                                        <p:strVal val="hidden"/>
                                      </p:to>
                                    </p:set>
                                  </p:childTnLst>
                                </p:cTn>
                              </p:par>
                              <p:par>
                                <p:cTn id="70" presetID="42" presetClass="exit" presetSubtype="0" fill="hold" grpId="1" nodeType="withEffect">
                                  <p:stCondLst>
                                    <p:cond delay="0"/>
                                  </p:stCondLst>
                                  <p:childTnLst>
                                    <p:animEffect transition="out" filter="fade">
                                      <p:cBhvr>
                                        <p:cTn id="71" dur="1000"/>
                                        <p:tgtEl>
                                          <p:spTgt spid="27"/>
                                        </p:tgtEl>
                                      </p:cBhvr>
                                    </p:animEffect>
                                    <p:anim calcmode="lin" valueType="num">
                                      <p:cBhvr>
                                        <p:cTn id="72" dur="1000"/>
                                        <p:tgtEl>
                                          <p:spTgt spid="27"/>
                                        </p:tgtEl>
                                        <p:attrNameLst>
                                          <p:attrName>ppt_x</p:attrName>
                                        </p:attrNameLst>
                                      </p:cBhvr>
                                      <p:tavLst>
                                        <p:tav tm="0">
                                          <p:val>
                                            <p:strVal val="ppt_x"/>
                                          </p:val>
                                        </p:tav>
                                        <p:tav tm="100000">
                                          <p:val>
                                            <p:strVal val="ppt_x"/>
                                          </p:val>
                                        </p:tav>
                                      </p:tavLst>
                                    </p:anim>
                                    <p:anim calcmode="lin" valueType="num">
                                      <p:cBhvr>
                                        <p:cTn id="73" dur="1000"/>
                                        <p:tgtEl>
                                          <p:spTgt spid="27"/>
                                        </p:tgtEl>
                                        <p:attrNameLst>
                                          <p:attrName>ppt_y</p:attrName>
                                        </p:attrNameLst>
                                      </p:cBhvr>
                                      <p:tavLst>
                                        <p:tav tm="0">
                                          <p:val>
                                            <p:strVal val="ppt_y"/>
                                          </p:val>
                                        </p:tav>
                                        <p:tav tm="100000">
                                          <p:val>
                                            <p:strVal val="ppt_y+.1"/>
                                          </p:val>
                                        </p:tav>
                                      </p:tavLst>
                                    </p:anim>
                                    <p:set>
                                      <p:cBhvr>
                                        <p:cTn id="74" dur="1" fill="hold">
                                          <p:stCondLst>
                                            <p:cond delay="999"/>
                                          </p:stCondLst>
                                        </p:cTn>
                                        <p:tgtEl>
                                          <p:spTgt spid="27"/>
                                        </p:tgtEl>
                                        <p:attrNameLst>
                                          <p:attrName>style.visibility</p:attrName>
                                        </p:attrNameLst>
                                      </p:cBhvr>
                                      <p:to>
                                        <p:strVal val="hidden"/>
                                      </p:to>
                                    </p:set>
                                  </p:childTnLst>
                                </p:cTn>
                              </p:par>
                              <p:par>
                                <p:cTn id="75" presetID="42" presetClass="exit" presetSubtype="0" fill="hold" grpId="1" nodeType="withEffect">
                                  <p:stCondLst>
                                    <p:cond delay="0"/>
                                  </p:stCondLst>
                                  <p:childTnLst>
                                    <p:animEffect transition="out" filter="fade">
                                      <p:cBhvr>
                                        <p:cTn id="76" dur="1000"/>
                                        <p:tgtEl>
                                          <p:spTgt spid="12"/>
                                        </p:tgtEl>
                                      </p:cBhvr>
                                    </p:animEffect>
                                    <p:anim calcmode="lin" valueType="num">
                                      <p:cBhvr>
                                        <p:cTn id="77" dur="1000"/>
                                        <p:tgtEl>
                                          <p:spTgt spid="12"/>
                                        </p:tgtEl>
                                        <p:attrNameLst>
                                          <p:attrName>ppt_x</p:attrName>
                                        </p:attrNameLst>
                                      </p:cBhvr>
                                      <p:tavLst>
                                        <p:tav tm="0">
                                          <p:val>
                                            <p:strVal val="ppt_x"/>
                                          </p:val>
                                        </p:tav>
                                        <p:tav tm="100000">
                                          <p:val>
                                            <p:strVal val="ppt_x"/>
                                          </p:val>
                                        </p:tav>
                                      </p:tavLst>
                                    </p:anim>
                                    <p:anim calcmode="lin" valueType="num">
                                      <p:cBhvr>
                                        <p:cTn id="78" dur="1000"/>
                                        <p:tgtEl>
                                          <p:spTgt spid="12"/>
                                        </p:tgtEl>
                                        <p:attrNameLst>
                                          <p:attrName>ppt_y</p:attrName>
                                        </p:attrNameLst>
                                      </p:cBhvr>
                                      <p:tavLst>
                                        <p:tav tm="0">
                                          <p:val>
                                            <p:strVal val="ppt_y"/>
                                          </p:val>
                                        </p:tav>
                                        <p:tav tm="100000">
                                          <p:val>
                                            <p:strVal val="ppt_y+.1"/>
                                          </p:val>
                                        </p:tav>
                                      </p:tavLst>
                                    </p:anim>
                                    <p:set>
                                      <p:cBhvr>
                                        <p:cTn id="79" dur="1" fill="hold">
                                          <p:stCondLst>
                                            <p:cond delay="999"/>
                                          </p:stCondLst>
                                        </p:cTn>
                                        <p:tgtEl>
                                          <p:spTgt spid="12"/>
                                        </p:tgtEl>
                                        <p:attrNameLst>
                                          <p:attrName>style.visibility</p:attrName>
                                        </p:attrNameLst>
                                      </p:cBhvr>
                                      <p:to>
                                        <p:strVal val="hidden"/>
                                      </p:to>
                                    </p:set>
                                  </p:childTnLst>
                                </p:cTn>
                              </p:par>
                            </p:childTnLst>
                          </p:cTn>
                        </p:par>
                        <p:par>
                          <p:cTn id="80" fill="hold">
                            <p:stCondLst>
                              <p:cond delay="1000"/>
                            </p:stCondLst>
                            <p:childTnLst>
                              <p:par>
                                <p:cTn id="81" presetID="42" presetClass="entr" presetSubtype="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fade">
                                      <p:cBhvr>
                                        <p:cTn id="83" dur="1000"/>
                                        <p:tgtEl>
                                          <p:spTgt spid="23"/>
                                        </p:tgtEl>
                                      </p:cBhvr>
                                    </p:animEffect>
                                    <p:anim calcmode="lin" valueType="num">
                                      <p:cBhvr>
                                        <p:cTn id="84" dur="1000" fill="hold"/>
                                        <p:tgtEl>
                                          <p:spTgt spid="23"/>
                                        </p:tgtEl>
                                        <p:attrNameLst>
                                          <p:attrName>ppt_x</p:attrName>
                                        </p:attrNameLst>
                                      </p:cBhvr>
                                      <p:tavLst>
                                        <p:tav tm="0">
                                          <p:val>
                                            <p:strVal val="#ppt_x"/>
                                          </p:val>
                                        </p:tav>
                                        <p:tav tm="100000">
                                          <p:val>
                                            <p:strVal val="#ppt_x"/>
                                          </p:val>
                                        </p:tav>
                                      </p:tavLst>
                                    </p:anim>
                                    <p:anim calcmode="lin" valueType="num">
                                      <p:cBhvr>
                                        <p:cTn id="85" dur="1000" fill="hold"/>
                                        <p:tgtEl>
                                          <p:spTgt spid="23"/>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1000"/>
                                        <p:tgtEl>
                                          <p:spTgt spid="45"/>
                                        </p:tgtEl>
                                      </p:cBhvr>
                                    </p:animEffect>
                                    <p:anim calcmode="lin" valueType="num">
                                      <p:cBhvr>
                                        <p:cTn id="89" dur="1000" fill="hold"/>
                                        <p:tgtEl>
                                          <p:spTgt spid="45"/>
                                        </p:tgtEl>
                                        <p:attrNameLst>
                                          <p:attrName>ppt_x</p:attrName>
                                        </p:attrNameLst>
                                      </p:cBhvr>
                                      <p:tavLst>
                                        <p:tav tm="0">
                                          <p:val>
                                            <p:strVal val="#ppt_x"/>
                                          </p:val>
                                        </p:tav>
                                        <p:tav tm="100000">
                                          <p:val>
                                            <p:strVal val="#ppt_x"/>
                                          </p:val>
                                        </p:tav>
                                      </p:tavLst>
                                    </p:anim>
                                    <p:anim calcmode="lin" valueType="num">
                                      <p:cBhvr>
                                        <p:cTn id="90" dur="1000" fill="hold"/>
                                        <p:tgtEl>
                                          <p:spTgt spid="45"/>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fade">
                                      <p:cBhvr>
                                        <p:cTn id="93" dur="1000"/>
                                        <p:tgtEl>
                                          <p:spTgt spid="25"/>
                                        </p:tgtEl>
                                      </p:cBhvr>
                                    </p:animEffect>
                                    <p:anim calcmode="lin" valueType="num">
                                      <p:cBhvr>
                                        <p:cTn id="94" dur="1000" fill="hold"/>
                                        <p:tgtEl>
                                          <p:spTgt spid="25"/>
                                        </p:tgtEl>
                                        <p:attrNameLst>
                                          <p:attrName>ppt_x</p:attrName>
                                        </p:attrNameLst>
                                      </p:cBhvr>
                                      <p:tavLst>
                                        <p:tav tm="0">
                                          <p:val>
                                            <p:strVal val="#ppt_x"/>
                                          </p:val>
                                        </p:tav>
                                        <p:tav tm="100000">
                                          <p:val>
                                            <p:strVal val="#ppt_x"/>
                                          </p:val>
                                        </p:tav>
                                      </p:tavLst>
                                    </p:anim>
                                    <p:anim calcmode="lin" valueType="num">
                                      <p:cBhvr>
                                        <p:cTn id="95" dur="1000" fill="hold"/>
                                        <p:tgtEl>
                                          <p:spTgt spid="25"/>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xit" presetSubtype="0" fill="hold" grpId="1" nodeType="clickEffect">
                                  <p:stCondLst>
                                    <p:cond delay="0"/>
                                  </p:stCondLst>
                                  <p:childTnLst>
                                    <p:animEffect transition="out" filter="fade">
                                      <p:cBhvr>
                                        <p:cTn id="104" dur="1000"/>
                                        <p:tgtEl>
                                          <p:spTgt spid="23"/>
                                        </p:tgtEl>
                                      </p:cBhvr>
                                    </p:animEffect>
                                    <p:anim calcmode="lin" valueType="num">
                                      <p:cBhvr>
                                        <p:cTn id="105" dur="1000"/>
                                        <p:tgtEl>
                                          <p:spTgt spid="23"/>
                                        </p:tgtEl>
                                        <p:attrNameLst>
                                          <p:attrName>ppt_x</p:attrName>
                                        </p:attrNameLst>
                                      </p:cBhvr>
                                      <p:tavLst>
                                        <p:tav tm="0">
                                          <p:val>
                                            <p:strVal val="ppt_x"/>
                                          </p:val>
                                        </p:tav>
                                        <p:tav tm="100000">
                                          <p:val>
                                            <p:strVal val="ppt_x"/>
                                          </p:val>
                                        </p:tav>
                                      </p:tavLst>
                                    </p:anim>
                                    <p:anim calcmode="lin" valueType="num">
                                      <p:cBhvr>
                                        <p:cTn id="106" dur="1000"/>
                                        <p:tgtEl>
                                          <p:spTgt spid="23"/>
                                        </p:tgtEl>
                                        <p:attrNameLst>
                                          <p:attrName>ppt_y</p:attrName>
                                        </p:attrNameLst>
                                      </p:cBhvr>
                                      <p:tavLst>
                                        <p:tav tm="0">
                                          <p:val>
                                            <p:strVal val="ppt_y"/>
                                          </p:val>
                                        </p:tav>
                                        <p:tav tm="100000">
                                          <p:val>
                                            <p:strVal val="ppt_y+.1"/>
                                          </p:val>
                                        </p:tav>
                                      </p:tavLst>
                                    </p:anim>
                                    <p:set>
                                      <p:cBhvr>
                                        <p:cTn id="107" dur="1" fill="hold">
                                          <p:stCondLst>
                                            <p:cond delay="999"/>
                                          </p:stCondLst>
                                        </p:cTn>
                                        <p:tgtEl>
                                          <p:spTgt spid="23"/>
                                        </p:tgtEl>
                                        <p:attrNameLst>
                                          <p:attrName>style.visibility</p:attrName>
                                        </p:attrNameLst>
                                      </p:cBhvr>
                                      <p:to>
                                        <p:strVal val="hidden"/>
                                      </p:to>
                                    </p:set>
                                  </p:childTnLst>
                                </p:cTn>
                              </p:par>
                              <p:par>
                                <p:cTn id="108" presetID="42" presetClass="exit" presetSubtype="0" fill="hold" nodeType="withEffect">
                                  <p:stCondLst>
                                    <p:cond delay="0"/>
                                  </p:stCondLst>
                                  <p:childTnLst>
                                    <p:animEffect transition="out" filter="fade">
                                      <p:cBhvr>
                                        <p:cTn id="109" dur="1000"/>
                                        <p:tgtEl>
                                          <p:spTgt spid="45"/>
                                        </p:tgtEl>
                                      </p:cBhvr>
                                    </p:animEffect>
                                    <p:anim calcmode="lin" valueType="num">
                                      <p:cBhvr>
                                        <p:cTn id="110" dur="1000"/>
                                        <p:tgtEl>
                                          <p:spTgt spid="45"/>
                                        </p:tgtEl>
                                        <p:attrNameLst>
                                          <p:attrName>ppt_x</p:attrName>
                                        </p:attrNameLst>
                                      </p:cBhvr>
                                      <p:tavLst>
                                        <p:tav tm="0">
                                          <p:val>
                                            <p:strVal val="ppt_x"/>
                                          </p:val>
                                        </p:tav>
                                        <p:tav tm="100000">
                                          <p:val>
                                            <p:strVal val="ppt_x"/>
                                          </p:val>
                                        </p:tav>
                                      </p:tavLst>
                                    </p:anim>
                                    <p:anim calcmode="lin" valueType="num">
                                      <p:cBhvr>
                                        <p:cTn id="111" dur="1000"/>
                                        <p:tgtEl>
                                          <p:spTgt spid="45"/>
                                        </p:tgtEl>
                                        <p:attrNameLst>
                                          <p:attrName>ppt_y</p:attrName>
                                        </p:attrNameLst>
                                      </p:cBhvr>
                                      <p:tavLst>
                                        <p:tav tm="0">
                                          <p:val>
                                            <p:strVal val="ppt_y"/>
                                          </p:val>
                                        </p:tav>
                                        <p:tav tm="100000">
                                          <p:val>
                                            <p:strVal val="ppt_y+.1"/>
                                          </p:val>
                                        </p:tav>
                                      </p:tavLst>
                                    </p:anim>
                                    <p:set>
                                      <p:cBhvr>
                                        <p:cTn id="112" dur="1" fill="hold">
                                          <p:stCondLst>
                                            <p:cond delay="999"/>
                                          </p:stCondLst>
                                        </p:cTn>
                                        <p:tgtEl>
                                          <p:spTgt spid="45"/>
                                        </p:tgtEl>
                                        <p:attrNameLst>
                                          <p:attrName>style.visibility</p:attrName>
                                        </p:attrNameLst>
                                      </p:cBhvr>
                                      <p:to>
                                        <p:strVal val="hidden"/>
                                      </p:to>
                                    </p:set>
                                  </p:childTnLst>
                                </p:cTn>
                              </p:par>
                              <p:par>
                                <p:cTn id="113" presetID="42" presetClass="exit" presetSubtype="0" fill="hold" grpId="1" nodeType="withEffect">
                                  <p:stCondLst>
                                    <p:cond delay="0"/>
                                  </p:stCondLst>
                                  <p:childTnLst>
                                    <p:animEffect transition="out" filter="fade">
                                      <p:cBhvr>
                                        <p:cTn id="114" dur="1000"/>
                                        <p:tgtEl>
                                          <p:spTgt spid="25"/>
                                        </p:tgtEl>
                                      </p:cBhvr>
                                    </p:animEffect>
                                    <p:anim calcmode="lin" valueType="num">
                                      <p:cBhvr>
                                        <p:cTn id="115" dur="1000"/>
                                        <p:tgtEl>
                                          <p:spTgt spid="25"/>
                                        </p:tgtEl>
                                        <p:attrNameLst>
                                          <p:attrName>ppt_x</p:attrName>
                                        </p:attrNameLst>
                                      </p:cBhvr>
                                      <p:tavLst>
                                        <p:tav tm="0">
                                          <p:val>
                                            <p:strVal val="ppt_x"/>
                                          </p:val>
                                        </p:tav>
                                        <p:tav tm="100000">
                                          <p:val>
                                            <p:strVal val="ppt_x"/>
                                          </p:val>
                                        </p:tav>
                                      </p:tavLst>
                                    </p:anim>
                                    <p:anim calcmode="lin" valueType="num">
                                      <p:cBhvr>
                                        <p:cTn id="116" dur="1000"/>
                                        <p:tgtEl>
                                          <p:spTgt spid="25"/>
                                        </p:tgtEl>
                                        <p:attrNameLst>
                                          <p:attrName>ppt_y</p:attrName>
                                        </p:attrNameLst>
                                      </p:cBhvr>
                                      <p:tavLst>
                                        <p:tav tm="0">
                                          <p:val>
                                            <p:strVal val="ppt_y"/>
                                          </p:val>
                                        </p:tav>
                                        <p:tav tm="100000">
                                          <p:val>
                                            <p:strVal val="ppt_y+.1"/>
                                          </p:val>
                                        </p:tav>
                                      </p:tavLst>
                                    </p:anim>
                                    <p:set>
                                      <p:cBhvr>
                                        <p:cTn id="117" dur="1" fill="hold">
                                          <p:stCondLst>
                                            <p:cond delay="999"/>
                                          </p:stCondLst>
                                        </p:cTn>
                                        <p:tgtEl>
                                          <p:spTgt spid="25"/>
                                        </p:tgtEl>
                                        <p:attrNameLst>
                                          <p:attrName>style.visibility</p:attrName>
                                        </p:attrNameLst>
                                      </p:cBhvr>
                                      <p:to>
                                        <p:strVal val="hidden"/>
                                      </p:to>
                                    </p:set>
                                  </p:childTnLst>
                                </p:cTn>
                              </p:par>
                              <p:par>
                                <p:cTn id="118" presetID="42" presetClass="exit" presetSubtype="0" fill="hold" grpId="1" nodeType="withEffect">
                                  <p:stCondLst>
                                    <p:cond delay="0"/>
                                  </p:stCondLst>
                                  <p:childTnLst>
                                    <p:animEffect transition="out" filter="fade">
                                      <p:cBhvr>
                                        <p:cTn id="119" dur="1000"/>
                                        <p:tgtEl>
                                          <p:spTgt spid="29"/>
                                        </p:tgtEl>
                                      </p:cBhvr>
                                    </p:animEffect>
                                    <p:anim calcmode="lin" valueType="num">
                                      <p:cBhvr>
                                        <p:cTn id="120" dur="1000"/>
                                        <p:tgtEl>
                                          <p:spTgt spid="29"/>
                                        </p:tgtEl>
                                        <p:attrNameLst>
                                          <p:attrName>ppt_x</p:attrName>
                                        </p:attrNameLst>
                                      </p:cBhvr>
                                      <p:tavLst>
                                        <p:tav tm="0">
                                          <p:val>
                                            <p:strVal val="ppt_x"/>
                                          </p:val>
                                        </p:tav>
                                        <p:tav tm="100000">
                                          <p:val>
                                            <p:strVal val="ppt_x"/>
                                          </p:val>
                                        </p:tav>
                                      </p:tavLst>
                                    </p:anim>
                                    <p:anim calcmode="lin" valueType="num">
                                      <p:cBhvr>
                                        <p:cTn id="121" dur="1000"/>
                                        <p:tgtEl>
                                          <p:spTgt spid="29"/>
                                        </p:tgtEl>
                                        <p:attrNameLst>
                                          <p:attrName>ppt_y</p:attrName>
                                        </p:attrNameLst>
                                      </p:cBhvr>
                                      <p:tavLst>
                                        <p:tav tm="0">
                                          <p:val>
                                            <p:strVal val="ppt_y"/>
                                          </p:val>
                                        </p:tav>
                                        <p:tav tm="100000">
                                          <p:val>
                                            <p:strVal val="ppt_y+.1"/>
                                          </p:val>
                                        </p:tav>
                                      </p:tavLst>
                                    </p:anim>
                                    <p:set>
                                      <p:cBhvr>
                                        <p:cTn id="122" dur="1" fill="hold">
                                          <p:stCondLst>
                                            <p:cond delay="999"/>
                                          </p:stCondLst>
                                        </p:cTn>
                                        <p:tgtEl>
                                          <p:spTgt spid="29"/>
                                        </p:tgtEl>
                                        <p:attrNameLst>
                                          <p:attrName>style.visibility</p:attrName>
                                        </p:attrNameLst>
                                      </p:cBhvr>
                                      <p:to>
                                        <p:strVal val="hidden"/>
                                      </p:to>
                                    </p:set>
                                  </p:childTnLst>
                                </p:cTn>
                              </p:par>
                            </p:childTnLst>
                          </p:cTn>
                        </p:par>
                        <p:par>
                          <p:cTn id="123" fill="hold">
                            <p:stCondLst>
                              <p:cond delay="1000"/>
                            </p:stCondLst>
                            <p:childTnLst>
                              <p:par>
                                <p:cTn id="124" presetID="42" presetClass="entr" presetSubtype="0" fill="hold" grpId="0" nodeType="afterEffect">
                                  <p:stCondLst>
                                    <p:cond delay="0"/>
                                  </p:stCondLst>
                                  <p:childTnLst>
                                    <p:set>
                                      <p:cBhvr>
                                        <p:cTn id="125" dur="1" fill="hold">
                                          <p:stCondLst>
                                            <p:cond delay="0"/>
                                          </p:stCondLst>
                                        </p:cTn>
                                        <p:tgtEl>
                                          <p:spTgt spid="35"/>
                                        </p:tgtEl>
                                        <p:attrNameLst>
                                          <p:attrName>style.visibility</p:attrName>
                                        </p:attrNameLst>
                                      </p:cBhvr>
                                      <p:to>
                                        <p:strVal val="visible"/>
                                      </p:to>
                                    </p:set>
                                    <p:animEffect transition="in" filter="fade">
                                      <p:cBhvr>
                                        <p:cTn id="126" dur="1000"/>
                                        <p:tgtEl>
                                          <p:spTgt spid="35"/>
                                        </p:tgtEl>
                                      </p:cBhvr>
                                    </p:animEffect>
                                    <p:anim calcmode="lin" valueType="num">
                                      <p:cBhvr>
                                        <p:cTn id="127" dur="1000" fill="hold"/>
                                        <p:tgtEl>
                                          <p:spTgt spid="35"/>
                                        </p:tgtEl>
                                        <p:attrNameLst>
                                          <p:attrName>ppt_x</p:attrName>
                                        </p:attrNameLst>
                                      </p:cBhvr>
                                      <p:tavLst>
                                        <p:tav tm="0">
                                          <p:val>
                                            <p:strVal val="#ppt_x"/>
                                          </p:val>
                                        </p:tav>
                                        <p:tav tm="100000">
                                          <p:val>
                                            <p:strVal val="#ppt_x"/>
                                          </p:val>
                                        </p:tav>
                                      </p:tavLst>
                                    </p:anim>
                                    <p:anim calcmode="lin" valueType="num">
                                      <p:cBhvr>
                                        <p:cTn id="128" dur="1000" fill="hold"/>
                                        <p:tgtEl>
                                          <p:spTgt spid="35"/>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fade">
                                      <p:cBhvr>
                                        <p:cTn id="131" dur="1000"/>
                                        <p:tgtEl>
                                          <p:spTgt spid="48"/>
                                        </p:tgtEl>
                                      </p:cBhvr>
                                    </p:animEffect>
                                    <p:anim calcmode="lin" valueType="num">
                                      <p:cBhvr>
                                        <p:cTn id="132" dur="1000" fill="hold"/>
                                        <p:tgtEl>
                                          <p:spTgt spid="48"/>
                                        </p:tgtEl>
                                        <p:attrNameLst>
                                          <p:attrName>ppt_x</p:attrName>
                                        </p:attrNameLst>
                                      </p:cBhvr>
                                      <p:tavLst>
                                        <p:tav tm="0">
                                          <p:val>
                                            <p:strVal val="#ppt_x"/>
                                          </p:val>
                                        </p:tav>
                                        <p:tav tm="100000">
                                          <p:val>
                                            <p:strVal val="#ppt_x"/>
                                          </p:val>
                                        </p:tav>
                                      </p:tavLst>
                                    </p:anim>
                                    <p:anim calcmode="lin" valueType="num">
                                      <p:cBhvr>
                                        <p:cTn id="133" dur="1000" fill="hold"/>
                                        <p:tgtEl>
                                          <p:spTgt spid="48"/>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1000"/>
                                        <p:tgtEl>
                                          <p:spTgt spid="39"/>
                                        </p:tgtEl>
                                      </p:cBhvr>
                                    </p:animEffect>
                                    <p:anim calcmode="lin" valueType="num">
                                      <p:cBhvr>
                                        <p:cTn id="137" dur="1000" fill="hold"/>
                                        <p:tgtEl>
                                          <p:spTgt spid="39"/>
                                        </p:tgtEl>
                                        <p:attrNameLst>
                                          <p:attrName>ppt_x</p:attrName>
                                        </p:attrNameLst>
                                      </p:cBhvr>
                                      <p:tavLst>
                                        <p:tav tm="0">
                                          <p:val>
                                            <p:strVal val="#ppt_x"/>
                                          </p:val>
                                        </p:tav>
                                        <p:tav tm="100000">
                                          <p:val>
                                            <p:strVal val="#ppt_x"/>
                                          </p:val>
                                        </p:tav>
                                      </p:tavLst>
                                    </p:anim>
                                    <p:anim calcmode="lin" valueType="num">
                                      <p:cBhvr>
                                        <p:cTn id="138" dur="1000" fill="hold"/>
                                        <p:tgtEl>
                                          <p:spTgt spid="39"/>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42"/>
                                        </p:tgtEl>
                                        <p:attrNameLst>
                                          <p:attrName>style.visibility</p:attrName>
                                        </p:attrNameLst>
                                      </p:cBhvr>
                                      <p:to>
                                        <p:strVal val="visible"/>
                                      </p:to>
                                    </p:set>
                                    <p:animEffect transition="in" filter="fade">
                                      <p:cBhvr>
                                        <p:cTn id="141" dur="1000"/>
                                        <p:tgtEl>
                                          <p:spTgt spid="42"/>
                                        </p:tgtEl>
                                      </p:cBhvr>
                                    </p:animEffect>
                                    <p:anim calcmode="lin" valueType="num">
                                      <p:cBhvr>
                                        <p:cTn id="142" dur="1000" fill="hold"/>
                                        <p:tgtEl>
                                          <p:spTgt spid="42"/>
                                        </p:tgtEl>
                                        <p:attrNameLst>
                                          <p:attrName>ppt_x</p:attrName>
                                        </p:attrNameLst>
                                      </p:cBhvr>
                                      <p:tavLst>
                                        <p:tav tm="0">
                                          <p:val>
                                            <p:strVal val="#ppt_x"/>
                                          </p:val>
                                        </p:tav>
                                        <p:tav tm="100000">
                                          <p:val>
                                            <p:strVal val="#ppt_x"/>
                                          </p:val>
                                        </p:tav>
                                      </p:tavLst>
                                    </p:anim>
                                    <p:anim calcmode="lin" valueType="num">
                                      <p:cBhvr>
                                        <p:cTn id="14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7" grpId="0" animBg="1"/>
      <p:bldP spid="27" grpId="1" animBg="1"/>
      <p:bldP spid="12" grpId="0"/>
      <p:bldP spid="12" grpId="1"/>
      <p:bldP spid="23" grpId="0" animBg="1"/>
      <p:bldP spid="23" grpId="1" animBg="1"/>
      <p:bldP spid="25" grpId="0" animBg="1"/>
      <p:bldP spid="25" grpId="1" animBg="1"/>
      <p:bldP spid="29" grpId="0"/>
      <p:bldP spid="29" grpId="1"/>
      <p:bldP spid="35" grpId="0" animBg="1"/>
      <p:bldP spid="39" grpId="0" animBg="1"/>
      <p:bldP spid="42" grpId="0"/>
      <p:bldP spid="43" grpId="0" animBg="1"/>
      <p:bldP spid="43" grpId="1" animBg="1"/>
      <p:bldP spid="44" grpId="0"/>
      <p:bldP spid="4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1EC1-DFB8-544A-B159-1CBF5DC39810}"/>
              </a:ext>
            </a:extLst>
          </p:cNvPr>
          <p:cNvSpPr>
            <a:spLocks noGrp="1"/>
          </p:cNvSpPr>
          <p:nvPr>
            <p:ph type="title"/>
          </p:nvPr>
        </p:nvSpPr>
        <p:spPr/>
        <p:txBody>
          <a:bodyPr/>
          <a:lstStyle/>
          <a:p>
            <a:r>
              <a:rPr lang="en-US" dirty="0"/>
              <a:t>Evaluation - MySQL</a:t>
            </a:r>
          </a:p>
        </p:txBody>
      </p:sp>
      <p:pic>
        <p:nvPicPr>
          <p:cNvPr id="8" name="Content Placeholder 7">
            <a:extLst>
              <a:ext uri="{FF2B5EF4-FFF2-40B4-BE49-F238E27FC236}">
                <a16:creationId xmlns:a16="http://schemas.microsoft.com/office/drawing/2014/main" id="{F05818FF-4F2F-0D43-86D2-5837B54A91D1}"/>
              </a:ext>
            </a:extLst>
          </p:cNvPr>
          <p:cNvPicPr>
            <a:picLocks noGrp="1" noChangeAspect="1"/>
          </p:cNvPicPr>
          <p:nvPr>
            <p:ph idx="1"/>
          </p:nvPr>
        </p:nvPicPr>
        <p:blipFill>
          <a:blip r:embed="rId3"/>
          <a:stretch>
            <a:fillRect/>
          </a:stretch>
        </p:blipFill>
        <p:spPr>
          <a:xfrm>
            <a:off x="1466850" y="2140744"/>
            <a:ext cx="9258300" cy="3721100"/>
          </a:xfrm>
        </p:spPr>
      </p:pic>
      <p:sp>
        <p:nvSpPr>
          <p:cNvPr id="4" name="Date Placeholder 3">
            <a:extLst>
              <a:ext uri="{FF2B5EF4-FFF2-40B4-BE49-F238E27FC236}">
                <a16:creationId xmlns:a16="http://schemas.microsoft.com/office/drawing/2014/main" id="{CAA19BDF-D9AC-D543-B7DA-EC9AD018C841}"/>
              </a:ext>
            </a:extLst>
          </p:cNvPr>
          <p:cNvSpPr>
            <a:spLocks noGrp="1"/>
          </p:cNvSpPr>
          <p:nvPr>
            <p:ph type="dt" sz="half" idx="10"/>
          </p:nvPr>
        </p:nvSpPr>
        <p:spPr/>
        <p:txBody>
          <a:bodyPr/>
          <a:lstStyle/>
          <a:p>
            <a:r>
              <a:rPr lang="en-US" dirty="0"/>
              <a:t>9/29/2020</a:t>
            </a:r>
          </a:p>
        </p:txBody>
      </p:sp>
      <p:sp>
        <p:nvSpPr>
          <p:cNvPr id="5" name="Footer Placeholder 4">
            <a:extLst>
              <a:ext uri="{FF2B5EF4-FFF2-40B4-BE49-F238E27FC236}">
                <a16:creationId xmlns:a16="http://schemas.microsoft.com/office/drawing/2014/main" id="{BFD68E9B-415B-4648-8DBF-482D2CECAC07}"/>
              </a:ext>
            </a:extLst>
          </p:cNvPr>
          <p:cNvSpPr>
            <a:spLocks noGrp="1"/>
          </p:cNvSpPr>
          <p:nvPr>
            <p:ph type="ftr" sz="quarter" idx="11"/>
          </p:nvPr>
        </p:nvSpPr>
        <p:spPr/>
        <p:txBody>
          <a:bodyPr/>
          <a:lstStyle/>
          <a:p>
            <a:r>
              <a:rPr lang="en-US" dirty="0"/>
              <a:t>Re-Animator: Versatile High-Fidelity Storage-System Tracing and Replaying </a:t>
            </a:r>
          </a:p>
          <a:p>
            <a:r>
              <a:rPr lang="en-US" dirty="0"/>
              <a:t>ACM SYSTOR 2020</a:t>
            </a:r>
          </a:p>
        </p:txBody>
      </p:sp>
      <p:sp>
        <p:nvSpPr>
          <p:cNvPr id="6" name="Slide Number Placeholder 5">
            <a:extLst>
              <a:ext uri="{FF2B5EF4-FFF2-40B4-BE49-F238E27FC236}">
                <a16:creationId xmlns:a16="http://schemas.microsoft.com/office/drawing/2014/main" id="{8CF7C553-5FD1-B047-A007-278A5567F513}"/>
              </a:ext>
            </a:extLst>
          </p:cNvPr>
          <p:cNvSpPr>
            <a:spLocks noGrp="1"/>
          </p:cNvSpPr>
          <p:nvPr>
            <p:ph type="sldNum" sz="quarter" idx="12"/>
          </p:nvPr>
        </p:nvSpPr>
        <p:spPr/>
        <p:txBody>
          <a:bodyPr/>
          <a:lstStyle/>
          <a:p>
            <a:fld id="{4ACE412F-CD6E-7445-9539-C5C52CAE09D8}" type="slidenum">
              <a:rPr lang="en-US" smtClean="0"/>
              <a:pPr/>
              <a:t>18</a:t>
            </a:fld>
            <a:endParaRPr lang="en-US"/>
          </a:p>
        </p:txBody>
      </p:sp>
      <p:pic>
        <p:nvPicPr>
          <p:cNvPr id="7" name="Picture 6">
            <a:extLst>
              <a:ext uri="{FF2B5EF4-FFF2-40B4-BE49-F238E27FC236}">
                <a16:creationId xmlns:a16="http://schemas.microsoft.com/office/drawing/2014/main" id="{63E88B0C-CC17-CD49-B9CB-D0A3CE1C8876}"/>
              </a:ext>
            </a:extLst>
          </p:cNvPr>
          <p:cNvPicPr>
            <a:picLocks noChangeAspect="1"/>
          </p:cNvPicPr>
          <p:nvPr/>
        </p:nvPicPr>
        <p:blipFill>
          <a:blip r:embed="rId4"/>
          <a:stretch>
            <a:fillRect/>
          </a:stretch>
        </p:blipFill>
        <p:spPr>
          <a:xfrm>
            <a:off x="1296542" y="2161859"/>
            <a:ext cx="340615" cy="340615"/>
          </a:xfrm>
          <a:prstGeom prst="rect">
            <a:avLst/>
          </a:prstGeom>
        </p:spPr>
      </p:pic>
      <p:pic>
        <p:nvPicPr>
          <p:cNvPr id="9" name="Picture 8">
            <a:extLst>
              <a:ext uri="{FF2B5EF4-FFF2-40B4-BE49-F238E27FC236}">
                <a16:creationId xmlns:a16="http://schemas.microsoft.com/office/drawing/2014/main" id="{A5A3F7A3-85AE-E74F-9CB5-6F64585D6EB6}"/>
              </a:ext>
            </a:extLst>
          </p:cNvPr>
          <p:cNvPicPr>
            <a:picLocks noChangeAspect="1"/>
          </p:cNvPicPr>
          <p:nvPr/>
        </p:nvPicPr>
        <p:blipFill>
          <a:blip r:embed="rId5"/>
          <a:stretch>
            <a:fillRect/>
          </a:stretch>
        </p:blipFill>
        <p:spPr>
          <a:xfrm>
            <a:off x="1221676" y="4580672"/>
            <a:ext cx="320040" cy="322951"/>
          </a:xfrm>
          <a:prstGeom prst="rect">
            <a:avLst/>
          </a:prstGeom>
        </p:spPr>
      </p:pic>
      <p:sp>
        <p:nvSpPr>
          <p:cNvPr id="3" name="TextBox 2">
            <a:extLst>
              <a:ext uri="{FF2B5EF4-FFF2-40B4-BE49-F238E27FC236}">
                <a16:creationId xmlns:a16="http://schemas.microsoft.com/office/drawing/2014/main" id="{D02D9385-4D42-084C-BE84-8FB565434A18}"/>
              </a:ext>
            </a:extLst>
          </p:cNvPr>
          <p:cNvSpPr txBox="1"/>
          <p:nvPr/>
        </p:nvSpPr>
        <p:spPr>
          <a:xfrm>
            <a:off x="4764293" y="1898128"/>
            <a:ext cx="601447" cy="307777"/>
          </a:xfrm>
          <a:prstGeom prst="rect">
            <a:avLst/>
          </a:prstGeom>
          <a:noFill/>
        </p:spPr>
        <p:txBody>
          <a:bodyPr wrap="none" rtlCol="0">
            <a:spAutoFit/>
          </a:bodyPr>
          <a:lstStyle/>
          <a:p>
            <a:r>
              <a:rPr lang="en-US" sz="1400" b="1" dirty="0">
                <a:solidFill>
                  <a:srgbClr val="FF0000"/>
                </a:solidFill>
              </a:rPr>
              <a:t>-22E3</a:t>
            </a:r>
          </a:p>
        </p:txBody>
      </p:sp>
      <p:sp>
        <p:nvSpPr>
          <p:cNvPr id="12" name="Freeform 11">
            <a:extLst>
              <a:ext uri="{FF2B5EF4-FFF2-40B4-BE49-F238E27FC236}">
                <a16:creationId xmlns:a16="http://schemas.microsoft.com/office/drawing/2014/main" id="{9A79A7A1-C48D-F749-AF1C-F7606C713761}"/>
              </a:ext>
            </a:extLst>
          </p:cNvPr>
          <p:cNvSpPr/>
          <p:nvPr/>
        </p:nvSpPr>
        <p:spPr>
          <a:xfrm>
            <a:off x="4388804" y="1870468"/>
            <a:ext cx="1406467" cy="1681489"/>
          </a:xfrm>
          <a:custGeom>
            <a:avLst/>
            <a:gdLst>
              <a:gd name="connsiteX0" fmla="*/ 0 w 1454150"/>
              <a:gd name="connsiteY0" fmla="*/ 335170 h 1486334"/>
              <a:gd name="connsiteX1" fmla="*/ 342900 w 1454150"/>
              <a:gd name="connsiteY1" fmla="*/ 106570 h 1486334"/>
              <a:gd name="connsiteX2" fmla="*/ 734786 w 1454150"/>
              <a:gd name="connsiteY2" fmla="*/ 434 h 1486334"/>
              <a:gd name="connsiteX3" fmla="*/ 1110343 w 1454150"/>
              <a:gd name="connsiteY3" fmla="*/ 82077 h 1486334"/>
              <a:gd name="connsiteX4" fmla="*/ 1387929 w 1454150"/>
              <a:gd name="connsiteY4" fmla="*/ 367827 h 1486334"/>
              <a:gd name="connsiteX5" fmla="*/ 1445079 w 1454150"/>
              <a:gd name="connsiteY5" fmla="*/ 743384 h 1486334"/>
              <a:gd name="connsiteX6" fmla="*/ 1453243 w 1454150"/>
              <a:gd name="connsiteY6" fmla="*/ 1486334 h 1486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4150" h="1486334">
                <a:moveTo>
                  <a:pt x="0" y="335170"/>
                </a:moveTo>
                <a:cubicBezTo>
                  <a:pt x="110218" y="248764"/>
                  <a:pt x="220436" y="162359"/>
                  <a:pt x="342900" y="106570"/>
                </a:cubicBezTo>
                <a:cubicBezTo>
                  <a:pt x="465364" y="50781"/>
                  <a:pt x="606879" y="4516"/>
                  <a:pt x="734786" y="434"/>
                </a:cubicBezTo>
                <a:cubicBezTo>
                  <a:pt x="862693" y="-3648"/>
                  <a:pt x="1001486" y="20845"/>
                  <a:pt x="1110343" y="82077"/>
                </a:cubicBezTo>
                <a:cubicBezTo>
                  <a:pt x="1219200" y="143309"/>
                  <a:pt x="1332140" y="257609"/>
                  <a:pt x="1387929" y="367827"/>
                </a:cubicBezTo>
                <a:cubicBezTo>
                  <a:pt x="1443718" y="478045"/>
                  <a:pt x="1434193" y="556966"/>
                  <a:pt x="1445079" y="743384"/>
                </a:cubicBezTo>
                <a:cubicBezTo>
                  <a:pt x="1455965" y="929802"/>
                  <a:pt x="1454604" y="1208068"/>
                  <a:pt x="1453243" y="1486334"/>
                </a:cubicBezTo>
              </a:path>
            </a:pathLst>
          </a:custGeom>
          <a:noFill/>
          <a:ln w="28575">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a:extLst>
              <a:ext uri="{FF2B5EF4-FFF2-40B4-BE49-F238E27FC236}">
                <a16:creationId xmlns:a16="http://schemas.microsoft.com/office/drawing/2014/main" id="{C1C79D98-EC3E-BB4E-8725-C1B811170471}"/>
              </a:ext>
            </a:extLst>
          </p:cNvPr>
          <p:cNvSpPr/>
          <p:nvPr/>
        </p:nvSpPr>
        <p:spPr>
          <a:xfrm>
            <a:off x="5943600" y="2140745"/>
            <a:ext cx="1617133" cy="1411211"/>
          </a:xfrm>
          <a:custGeom>
            <a:avLst/>
            <a:gdLst>
              <a:gd name="connsiteX0" fmla="*/ 1420585 w 1420585"/>
              <a:gd name="connsiteY0" fmla="*/ 266095 h 1147838"/>
              <a:gd name="connsiteX1" fmla="*/ 1240971 w 1420585"/>
              <a:gd name="connsiteY1" fmla="*/ 37495 h 1147838"/>
              <a:gd name="connsiteX2" fmla="*/ 906235 w 1420585"/>
              <a:gd name="connsiteY2" fmla="*/ 4838 h 1147838"/>
              <a:gd name="connsiteX3" fmla="*/ 604157 w 1420585"/>
              <a:gd name="connsiteY3" fmla="*/ 86481 h 1147838"/>
              <a:gd name="connsiteX4" fmla="*/ 310242 w 1420585"/>
              <a:gd name="connsiteY4" fmla="*/ 445709 h 1147838"/>
              <a:gd name="connsiteX5" fmla="*/ 0 w 1420585"/>
              <a:gd name="connsiteY5" fmla="*/ 1147838 h 1147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0585" h="1147838">
                <a:moveTo>
                  <a:pt x="1420585" y="266095"/>
                </a:moveTo>
                <a:cubicBezTo>
                  <a:pt x="1373640" y="173566"/>
                  <a:pt x="1326696" y="81038"/>
                  <a:pt x="1240971" y="37495"/>
                </a:cubicBezTo>
                <a:cubicBezTo>
                  <a:pt x="1155246" y="-6048"/>
                  <a:pt x="1012371" y="-3326"/>
                  <a:pt x="906235" y="4838"/>
                </a:cubicBezTo>
                <a:cubicBezTo>
                  <a:pt x="800099" y="13002"/>
                  <a:pt x="703489" y="13003"/>
                  <a:pt x="604157" y="86481"/>
                </a:cubicBezTo>
                <a:cubicBezTo>
                  <a:pt x="504825" y="159959"/>
                  <a:pt x="410935" y="268816"/>
                  <a:pt x="310242" y="445709"/>
                </a:cubicBezTo>
                <a:cubicBezTo>
                  <a:pt x="209549" y="622602"/>
                  <a:pt x="104774" y="885220"/>
                  <a:pt x="0" y="1147838"/>
                </a:cubicBezTo>
              </a:path>
            </a:pathLst>
          </a:custGeom>
          <a:noFill/>
          <a:ln w="28575">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a:extLst>
              <a:ext uri="{FF2B5EF4-FFF2-40B4-BE49-F238E27FC236}">
                <a16:creationId xmlns:a16="http://schemas.microsoft.com/office/drawing/2014/main" id="{68D1BCC6-7311-4141-B1F8-9D7FC123F374}"/>
              </a:ext>
            </a:extLst>
          </p:cNvPr>
          <p:cNvSpPr/>
          <p:nvPr/>
        </p:nvSpPr>
        <p:spPr>
          <a:xfrm>
            <a:off x="4140200" y="1667135"/>
            <a:ext cx="5249333" cy="582815"/>
          </a:xfrm>
          <a:custGeom>
            <a:avLst/>
            <a:gdLst>
              <a:gd name="connsiteX0" fmla="*/ 0 w 4343400"/>
              <a:gd name="connsiteY0" fmla="*/ 880121 h 953600"/>
              <a:gd name="connsiteX1" fmla="*/ 514350 w 4343400"/>
              <a:gd name="connsiteY1" fmla="*/ 292293 h 953600"/>
              <a:gd name="connsiteX2" fmla="*/ 1518557 w 4343400"/>
              <a:gd name="connsiteY2" fmla="*/ 63693 h 953600"/>
              <a:gd name="connsiteX3" fmla="*/ 3241221 w 4343400"/>
              <a:gd name="connsiteY3" fmla="*/ 80021 h 953600"/>
              <a:gd name="connsiteX4" fmla="*/ 4343400 w 4343400"/>
              <a:gd name="connsiteY4" fmla="*/ 953600 h 95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953600">
                <a:moveTo>
                  <a:pt x="0" y="880121"/>
                </a:moveTo>
                <a:cubicBezTo>
                  <a:pt x="130628" y="654242"/>
                  <a:pt x="261257" y="428364"/>
                  <a:pt x="514350" y="292293"/>
                </a:cubicBezTo>
                <a:cubicBezTo>
                  <a:pt x="767443" y="156222"/>
                  <a:pt x="1064079" y="99072"/>
                  <a:pt x="1518557" y="63693"/>
                </a:cubicBezTo>
                <a:cubicBezTo>
                  <a:pt x="1973035" y="28314"/>
                  <a:pt x="2770414" y="-68297"/>
                  <a:pt x="3241221" y="80021"/>
                </a:cubicBezTo>
                <a:cubicBezTo>
                  <a:pt x="3712028" y="228339"/>
                  <a:pt x="4027714" y="590969"/>
                  <a:pt x="4343400" y="953600"/>
                </a:cubicBezTo>
              </a:path>
            </a:pathLst>
          </a:custGeom>
          <a:noFill/>
          <a:ln w="28575">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505B77-F414-8C4A-9F37-904B56520C8D}"/>
              </a:ext>
            </a:extLst>
          </p:cNvPr>
          <p:cNvSpPr txBox="1"/>
          <p:nvPr/>
        </p:nvSpPr>
        <p:spPr>
          <a:xfrm>
            <a:off x="6701357" y="2161859"/>
            <a:ext cx="537327" cy="307777"/>
          </a:xfrm>
          <a:prstGeom prst="rect">
            <a:avLst/>
          </a:prstGeom>
          <a:noFill/>
        </p:spPr>
        <p:txBody>
          <a:bodyPr wrap="none" rtlCol="0">
            <a:spAutoFit/>
          </a:bodyPr>
          <a:lstStyle/>
          <a:p>
            <a:r>
              <a:rPr lang="en-US" sz="1400" b="1" dirty="0">
                <a:solidFill>
                  <a:srgbClr val="FF0000"/>
                </a:solidFill>
              </a:rPr>
              <a:t>-3E3</a:t>
            </a:r>
            <a:r>
              <a:rPr lang="en-US" sz="1400" b="1" baseline="30000" dirty="0">
                <a:solidFill>
                  <a:srgbClr val="FF0000"/>
                </a:solidFill>
              </a:rPr>
              <a:t> </a:t>
            </a:r>
            <a:endParaRPr lang="en-US" sz="1400" b="1" dirty="0">
              <a:solidFill>
                <a:srgbClr val="FF0000"/>
              </a:solidFill>
            </a:endParaRPr>
          </a:p>
        </p:txBody>
      </p:sp>
      <p:sp>
        <p:nvSpPr>
          <p:cNvPr id="16" name="TextBox 15">
            <a:extLst>
              <a:ext uri="{FF2B5EF4-FFF2-40B4-BE49-F238E27FC236}">
                <a16:creationId xmlns:a16="http://schemas.microsoft.com/office/drawing/2014/main" id="{9ACF3DCA-3C46-D247-9573-AAE89179A9D8}"/>
              </a:ext>
            </a:extLst>
          </p:cNvPr>
          <p:cNvSpPr txBox="1"/>
          <p:nvPr/>
        </p:nvSpPr>
        <p:spPr>
          <a:xfrm>
            <a:off x="8514855" y="1601337"/>
            <a:ext cx="470000" cy="307777"/>
          </a:xfrm>
          <a:prstGeom prst="rect">
            <a:avLst/>
          </a:prstGeom>
          <a:noFill/>
        </p:spPr>
        <p:txBody>
          <a:bodyPr wrap="none" rtlCol="0">
            <a:spAutoFit/>
          </a:bodyPr>
          <a:lstStyle/>
          <a:p>
            <a:r>
              <a:rPr lang="en-US" sz="1400" b="1" dirty="0">
                <a:solidFill>
                  <a:srgbClr val="FF0000"/>
                </a:solidFill>
              </a:rPr>
              <a:t>-1.8</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F9FB0F4-F3CB-8F4D-95A8-2684FAFC38C8}"/>
                  </a:ext>
                </a:extLst>
              </p:cNvPr>
              <p:cNvSpPr txBox="1"/>
              <p:nvPr/>
            </p:nvSpPr>
            <p:spPr>
              <a:xfrm>
                <a:off x="5234203" y="1938599"/>
                <a:ext cx="180521"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a:solidFill>
                            <a:srgbClr val="FF0000"/>
                          </a:solidFill>
                          <a:latin typeface="Cambria Math" panose="02040503050406030204" pitchFamily="18" charset="0"/>
                          <a:ea typeface="Cambria Math" panose="02040503050406030204" pitchFamily="18" charset="0"/>
                        </a:rPr>
                        <m:t>×</m:t>
                      </m:r>
                    </m:oMath>
                  </m:oMathPara>
                </a14:m>
                <a:endParaRPr lang="en-US" sz="1400" dirty="0">
                  <a:solidFill>
                    <a:srgbClr val="FF0000"/>
                  </a:solidFill>
                </a:endParaRPr>
              </a:p>
            </p:txBody>
          </p:sp>
        </mc:Choice>
        <mc:Fallback xmlns="">
          <p:sp>
            <p:nvSpPr>
              <p:cNvPr id="10" name="TextBox 9">
                <a:extLst>
                  <a:ext uri="{FF2B5EF4-FFF2-40B4-BE49-F238E27FC236}">
                    <a16:creationId xmlns:a16="http://schemas.microsoft.com/office/drawing/2014/main" id="{1F9FB0F4-F3CB-8F4D-95A8-2684FAFC38C8}"/>
                  </a:ext>
                </a:extLst>
              </p:cNvPr>
              <p:cNvSpPr txBox="1">
                <a:spLocks noRot="1" noChangeAspect="1" noMove="1" noResize="1" noEditPoints="1" noAdjustHandles="1" noChangeArrowheads="1" noChangeShapeType="1" noTextEdit="1"/>
              </p:cNvSpPr>
              <p:nvPr/>
            </p:nvSpPr>
            <p:spPr>
              <a:xfrm>
                <a:off x="5234203" y="1938599"/>
                <a:ext cx="180521" cy="215444"/>
              </a:xfrm>
              <a:prstGeom prst="rect">
                <a:avLst/>
              </a:prstGeom>
              <a:blipFill>
                <a:blip r:embed="rId6"/>
                <a:stretch>
                  <a:fillRect l="-17241" r="-13793" b="-2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B9B322AB-2445-0D42-BE61-75853CEA874E}"/>
                  </a:ext>
                </a:extLst>
              </p:cNvPr>
              <p:cNvSpPr txBox="1"/>
              <p:nvPr/>
            </p:nvSpPr>
            <p:spPr>
              <a:xfrm>
                <a:off x="7097812" y="2208017"/>
                <a:ext cx="180521"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a:solidFill>
                            <a:srgbClr val="FF0000"/>
                          </a:solidFill>
                          <a:latin typeface="Cambria Math" panose="02040503050406030204" pitchFamily="18" charset="0"/>
                          <a:ea typeface="Cambria Math" panose="02040503050406030204" pitchFamily="18" charset="0"/>
                        </a:rPr>
                        <m:t>×</m:t>
                      </m:r>
                    </m:oMath>
                  </m:oMathPara>
                </a14:m>
                <a:endParaRPr lang="en-US" sz="1400" dirty="0">
                  <a:solidFill>
                    <a:srgbClr val="FF0000"/>
                  </a:solidFill>
                </a:endParaRPr>
              </a:p>
            </p:txBody>
          </p:sp>
        </mc:Choice>
        <mc:Fallback xmlns="">
          <p:sp>
            <p:nvSpPr>
              <p:cNvPr id="17" name="TextBox 16">
                <a:extLst>
                  <a:ext uri="{FF2B5EF4-FFF2-40B4-BE49-F238E27FC236}">
                    <a16:creationId xmlns:a16="http://schemas.microsoft.com/office/drawing/2014/main" id="{B9B322AB-2445-0D42-BE61-75853CEA874E}"/>
                  </a:ext>
                </a:extLst>
              </p:cNvPr>
              <p:cNvSpPr txBox="1">
                <a:spLocks noRot="1" noChangeAspect="1" noMove="1" noResize="1" noEditPoints="1" noAdjustHandles="1" noChangeArrowheads="1" noChangeShapeType="1" noTextEdit="1"/>
              </p:cNvSpPr>
              <p:nvPr/>
            </p:nvSpPr>
            <p:spPr>
              <a:xfrm>
                <a:off x="7097812" y="2208017"/>
                <a:ext cx="180521" cy="215444"/>
              </a:xfrm>
              <a:prstGeom prst="rect">
                <a:avLst/>
              </a:prstGeom>
              <a:blipFill>
                <a:blip r:embed="rId7"/>
                <a:stretch>
                  <a:fillRect l="-13333" r="-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FC142AA2-9917-C64F-8ABA-82A485713E41}"/>
                  </a:ext>
                </a:extLst>
              </p:cNvPr>
              <p:cNvSpPr txBox="1"/>
              <p:nvPr/>
            </p:nvSpPr>
            <p:spPr>
              <a:xfrm>
                <a:off x="8860726" y="1655024"/>
                <a:ext cx="180521"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a:solidFill>
                            <a:srgbClr val="FF0000"/>
                          </a:solidFill>
                          <a:latin typeface="Cambria Math" panose="02040503050406030204" pitchFamily="18" charset="0"/>
                          <a:ea typeface="Cambria Math" panose="02040503050406030204" pitchFamily="18" charset="0"/>
                        </a:rPr>
                        <m:t>×</m:t>
                      </m:r>
                    </m:oMath>
                  </m:oMathPara>
                </a14:m>
                <a:endParaRPr lang="en-US" sz="1400" dirty="0">
                  <a:solidFill>
                    <a:srgbClr val="FF0000"/>
                  </a:solidFill>
                </a:endParaRPr>
              </a:p>
            </p:txBody>
          </p:sp>
        </mc:Choice>
        <mc:Fallback xmlns="">
          <p:sp>
            <p:nvSpPr>
              <p:cNvPr id="18" name="TextBox 17">
                <a:extLst>
                  <a:ext uri="{FF2B5EF4-FFF2-40B4-BE49-F238E27FC236}">
                    <a16:creationId xmlns:a16="http://schemas.microsoft.com/office/drawing/2014/main" id="{FC142AA2-9917-C64F-8ABA-82A485713E41}"/>
                  </a:ext>
                </a:extLst>
              </p:cNvPr>
              <p:cNvSpPr txBox="1">
                <a:spLocks noRot="1" noChangeAspect="1" noMove="1" noResize="1" noEditPoints="1" noAdjustHandles="1" noChangeArrowheads="1" noChangeShapeType="1" noTextEdit="1"/>
              </p:cNvSpPr>
              <p:nvPr/>
            </p:nvSpPr>
            <p:spPr>
              <a:xfrm>
                <a:off x="8860726" y="1655024"/>
                <a:ext cx="180521" cy="215444"/>
              </a:xfrm>
              <a:prstGeom prst="rect">
                <a:avLst/>
              </a:prstGeom>
              <a:blipFill>
                <a:blip r:embed="rId8"/>
                <a:stretch>
                  <a:fillRect l="-17241" r="-13793"/>
                </a:stretch>
              </a:blipFill>
            </p:spPr>
            <p:txBody>
              <a:bodyPr/>
              <a:lstStyle/>
              <a:p>
                <a:r>
                  <a:rPr lang="en-US">
                    <a:noFill/>
                  </a:rPr>
                  <a:t> </a:t>
                </a:r>
              </a:p>
            </p:txBody>
          </p:sp>
        </mc:Fallback>
      </mc:AlternateContent>
    </p:spTree>
    <p:extLst>
      <p:ext uri="{BB962C8B-B14F-4D97-AF65-F5344CB8AC3E}">
        <p14:creationId xmlns:p14="http://schemas.microsoft.com/office/powerpoint/2010/main" val="215825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1000" fill="hold"/>
                                        <p:tgtEl>
                                          <p:spTgt spid="1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1000"/>
                                        <p:tgtEl>
                                          <p:spTgt spid="16"/>
                                        </p:tgtEl>
                                      </p:cBhvr>
                                    </p:animEffect>
                                    <p:anim calcmode="lin" valueType="num">
                                      <p:cBhvr>
                                        <p:cTn id="47" dur="1000" fill="hold"/>
                                        <p:tgtEl>
                                          <p:spTgt spid="16"/>
                                        </p:tgtEl>
                                        <p:attrNameLst>
                                          <p:attrName>ppt_x</p:attrName>
                                        </p:attrNameLst>
                                      </p:cBhvr>
                                      <p:tavLst>
                                        <p:tav tm="0">
                                          <p:val>
                                            <p:strVal val="#ppt_x"/>
                                          </p:val>
                                        </p:tav>
                                        <p:tav tm="100000">
                                          <p:val>
                                            <p:strVal val="#ppt_x"/>
                                          </p:val>
                                        </p:tav>
                                      </p:tavLst>
                                    </p:anim>
                                    <p:anim calcmode="lin" valueType="num">
                                      <p:cBhvr>
                                        <p:cTn id="48" dur="1000" fill="hold"/>
                                        <p:tgtEl>
                                          <p:spTgt spid="16"/>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3" grpId="0" animBg="1"/>
      <p:bldP spid="14" grpId="0" animBg="1"/>
      <p:bldP spid="15" grpId="0"/>
      <p:bldP spid="16" grpId="0"/>
      <p:bldP spid="10"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E467-EFBF-C74B-81D8-5DF04EB9D45B}"/>
              </a:ext>
            </a:extLst>
          </p:cNvPr>
          <p:cNvSpPr>
            <a:spLocks noGrp="1"/>
          </p:cNvSpPr>
          <p:nvPr>
            <p:ph type="title"/>
          </p:nvPr>
        </p:nvSpPr>
        <p:spPr/>
        <p:txBody>
          <a:bodyPr/>
          <a:lstStyle/>
          <a:p>
            <a:r>
              <a:rPr lang="en-US" dirty="0"/>
              <a:t>Motivation (1 of 2)</a:t>
            </a:r>
          </a:p>
        </p:txBody>
      </p:sp>
      <p:sp>
        <p:nvSpPr>
          <p:cNvPr id="3" name="Content Placeholder 2">
            <a:extLst>
              <a:ext uri="{FF2B5EF4-FFF2-40B4-BE49-F238E27FC236}">
                <a16:creationId xmlns:a16="http://schemas.microsoft.com/office/drawing/2014/main" id="{B84B9A06-9EF5-8A44-AB17-4AF4170740F9}"/>
              </a:ext>
            </a:extLst>
          </p:cNvPr>
          <p:cNvSpPr>
            <a:spLocks noGrp="1"/>
          </p:cNvSpPr>
          <p:nvPr>
            <p:ph idx="1"/>
          </p:nvPr>
        </p:nvSpPr>
        <p:spPr/>
        <p:txBody>
          <a:bodyPr>
            <a:normAutofit/>
          </a:bodyPr>
          <a:lstStyle/>
          <a:p>
            <a:r>
              <a:rPr lang="en-US" sz="3200" dirty="0"/>
              <a:t>Why do we need system-call tracing &amp; replaying?</a:t>
            </a:r>
          </a:p>
          <a:p>
            <a:pPr lvl="1"/>
            <a:r>
              <a:rPr lang="en-US" sz="2800" dirty="0"/>
              <a:t>Benchmarking the applications for the different HW/SW configurations</a:t>
            </a:r>
          </a:p>
          <a:p>
            <a:pPr lvl="1"/>
            <a:r>
              <a:rPr lang="en-US" sz="2800" dirty="0"/>
              <a:t>Revealing the hidden patterns during the application execution</a:t>
            </a:r>
          </a:p>
          <a:p>
            <a:pPr lvl="1"/>
            <a:r>
              <a:rPr lang="en-US" sz="2800" dirty="0"/>
              <a:t>Finding performance bottlenecks </a:t>
            </a:r>
          </a:p>
          <a:p>
            <a:pPr lvl="1"/>
            <a:r>
              <a:rPr lang="en-US" sz="2800" dirty="0"/>
              <a:t>Analyzing characteristics of the applications</a:t>
            </a:r>
          </a:p>
          <a:p>
            <a:pPr lvl="2"/>
            <a:r>
              <a:rPr lang="en-US" sz="2400" dirty="0"/>
              <a:t>E.g., system call use, security vulnerabilities</a:t>
            </a:r>
          </a:p>
          <a:p>
            <a:pPr lvl="1"/>
            <a:r>
              <a:rPr lang="en-US" sz="2800" dirty="0"/>
              <a:t>Reproducing bugs</a:t>
            </a:r>
          </a:p>
        </p:txBody>
      </p:sp>
      <p:sp>
        <p:nvSpPr>
          <p:cNvPr id="4" name="Date Placeholder 3">
            <a:extLst>
              <a:ext uri="{FF2B5EF4-FFF2-40B4-BE49-F238E27FC236}">
                <a16:creationId xmlns:a16="http://schemas.microsoft.com/office/drawing/2014/main" id="{D6FF82B1-F86E-F941-BD80-C3BF1BF55087}"/>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5CAE214E-9E30-8340-B050-AC0C49F1C751}"/>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96861581-EDAF-3B4D-9803-64E9A5033F29}"/>
              </a:ext>
            </a:extLst>
          </p:cNvPr>
          <p:cNvSpPr>
            <a:spLocks noGrp="1"/>
          </p:cNvSpPr>
          <p:nvPr>
            <p:ph type="sldNum" sz="quarter" idx="12"/>
          </p:nvPr>
        </p:nvSpPr>
        <p:spPr/>
        <p:txBody>
          <a:bodyPr/>
          <a:lstStyle/>
          <a:p>
            <a:fld id="{4ACE412F-CD6E-7445-9539-C5C52CAE09D8}" type="slidenum">
              <a:rPr lang="en-US" smtClean="0"/>
              <a:t>2</a:t>
            </a:fld>
            <a:endParaRPr lang="en-US"/>
          </a:p>
        </p:txBody>
      </p:sp>
    </p:spTree>
    <p:extLst>
      <p:ext uri="{BB962C8B-B14F-4D97-AF65-F5344CB8AC3E}">
        <p14:creationId xmlns:p14="http://schemas.microsoft.com/office/powerpoint/2010/main" val="426612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B60FB-C5C4-7A49-8CE3-A2751CCD90C1}"/>
              </a:ext>
            </a:extLst>
          </p:cNvPr>
          <p:cNvSpPr>
            <a:spLocks noGrp="1"/>
          </p:cNvSpPr>
          <p:nvPr>
            <p:ph type="title"/>
          </p:nvPr>
        </p:nvSpPr>
        <p:spPr/>
        <p:txBody>
          <a:bodyPr/>
          <a:lstStyle/>
          <a:p>
            <a:r>
              <a:rPr lang="en-US" dirty="0"/>
              <a:t>Motivation (2 of 2)</a:t>
            </a:r>
          </a:p>
        </p:txBody>
      </p:sp>
      <p:sp>
        <p:nvSpPr>
          <p:cNvPr id="3" name="Content Placeholder 2">
            <a:extLst>
              <a:ext uri="{FF2B5EF4-FFF2-40B4-BE49-F238E27FC236}">
                <a16:creationId xmlns:a16="http://schemas.microsoft.com/office/drawing/2014/main" id="{C548D7D2-120C-154E-96E9-F4506A3B180C}"/>
              </a:ext>
            </a:extLst>
          </p:cNvPr>
          <p:cNvSpPr>
            <a:spLocks noGrp="1"/>
          </p:cNvSpPr>
          <p:nvPr>
            <p:ph idx="1"/>
          </p:nvPr>
        </p:nvSpPr>
        <p:spPr/>
        <p:txBody>
          <a:bodyPr>
            <a:normAutofit/>
          </a:bodyPr>
          <a:lstStyle/>
          <a:p>
            <a:r>
              <a:rPr lang="en-US" sz="3200" dirty="0"/>
              <a:t>What are the problems in the system-call tracing &amp; replaying systems?</a:t>
            </a:r>
          </a:p>
          <a:p>
            <a:pPr lvl="1"/>
            <a:r>
              <a:rPr lang="en-US" sz="2800" dirty="0"/>
              <a:t>Hard to capture accurate information and verify it</a:t>
            </a:r>
          </a:p>
          <a:p>
            <a:pPr lvl="2"/>
            <a:r>
              <a:rPr lang="en-US" sz="2400" dirty="0"/>
              <a:t>Lack of data capturing (raw data buffers)</a:t>
            </a:r>
          </a:p>
          <a:p>
            <a:pPr lvl="3"/>
            <a:r>
              <a:rPr lang="en-US" sz="2000" dirty="0"/>
              <a:t>E.g., System-calls like read, write, stat, getdents</a:t>
            </a:r>
          </a:p>
          <a:p>
            <a:pPr lvl="2"/>
            <a:r>
              <a:rPr lang="en-US" sz="2400" dirty="0"/>
              <a:t>High overheads</a:t>
            </a:r>
          </a:p>
          <a:p>
            <a:pPr lvl="1"/>
            <a:r>
              <a:rPr lang="en-US" sz="2800" dirty="0"/>
              <a:t>No scalable and versatile replay tool</a:t>
            </a:r>
          </a:p>
          <a:p>
            <a:pPr lvl="1"/>
            <a:r>
              <a:rPr lang="en-US" sz="2800" dirty="0"/>
              <a:t>No portable trace format</a:t>
            </a:r>
          </a:p>
          <a:p>
            <a:pPr lvl="1"/>
            <a:r>
              <a:rPr lang="en-US" sz="2800" dirty="0"/>
              <a:t>No offline analysis tools</a:t>
            </a:r>
          </a:p>
        </p:txBody>
      </p:sp>
      <p:sp>
        <p:nvSpPr>
          <p:cNvPr id="4" name="Date Placeholder 3">
            <a:extLst>
              <a:ext uri="{FF2B5EF4-FFF2-40B4-BE49-F238E27FC236}">
                <a16:creationId xmlns:a16="http://schemas.microsoft.com/office/drawing/2014/main" id="{23DAAD0F-8CA2-0A4A-A109-BC9A1E7591DA}"/>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CA19DE1C-03AB-3840-80DF-21D6C0B77341}"/>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E9DBD80B-BA34-9E4A-B351-87C86BF5D9EB}"/>
              </a:ext>
            </a:extLst>
          </p:cNvPr>
          <p:cNvSpPr>
            <a:spLocks noGrp="1"/>
          </p:cNvSpPr>
          <p:nvPr>
            <p:ph type="sldNum" sz="quarter" idx="12"/>
          </p:nvPr>
        </p:nvSpPr>
        <p:spPr/>
        <p:txBody>
          <a:bodyPr/>
          <a:lstStyle/>
          <a:p>
            <a:fld id="{4ACE412F-CD6E-7445-9539-C5C52CAE09D8}" type="slidenum">
              <a:rPr lang="en-US" smtClean="0"/>
              <a:t>3</a:t>
            </a:fld>
            <a:endParaRPr lang="en-US"/>
          </a:p>
        </p:txBody>
      </p:sp>
    </p:spTree>
    <p:extLst>
      <p:ext uri="{BB962C8B-B14F-4D97-AF65-F5344CB8AC3E}">
        <p14:creationId xmlns:p14="http://schemas.microsoft.com/office/powerpoint/2010/main" val="227089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523C-CE8F-BF49-A3AB-F5A772DD52A9}"/>
              </a:ext>
            </a:extLst>
          </p:cNvPr>
          <p:cNvSpPr>
            <a:spLocks noGrp="1"/>
          </p:cNvSpPr>
          <p:nvPr>
            <p:ph type="title"/>
          </p:nvPr>
        </p:nvSpPr>
        <p:spPr/>
        <p:txBody>
          <a:bodyPr/>
          <a:lstStyle/>
          <a:p>
            <a:r>
              <a:rPr lang="en-US" dirty="0"/>
              <a:t>Design Goals (1 of 2)</a:t>
            </a:r>
          </a:p>
        </p:txBody>
      </p:sp>
      <p:sp>
        <p:nvSpPr>
          <p:cNvPr id="3" name="Content Placeholder 2">
            <a:extLst>
              <a:ext uri="{FF2B5EF4-FFF2-40B4-BE49-F238E27FC236}">
                <a16:creationId xmlns:a16="http://schemas.microsoft.com/office/drawing/2014/main" id="{EBD5298A-DE9A-5941-894C-602328508795}"/>
              </a:ext>
            </a:extLst>
          </p:cNvPr>
          <p:cNvSpPr>
            <a:spLocks noGrp="1"/>
          </p:cNvSpPr>
          <p:nvPr>
            <p:ph idx="1"/>
          </p:nvPr>
        </p:nvSpPr>
        <p:spPr>
          <a:xfrm>
            <a:off x="838200" y="1591732"/>
            <a:ext cx="10515600" cy="4699001"/>
          </a:xfrm>
        </p:spPr>
        <p:txBody>
          <a:bodyPr>
            <a:normAutofit/>
          </a:bodyPr>
          <a:lstStyle/>
          <a:p>
            <a:r>
              <a:rPr lang="en-US" sz="3500" dirty="0"/>
              <a:t>Capturing &amp; replaying system-calls for the purpose of the storage system benchmarking</a:t>
            </a:r>
          </a:p>
          <a:p>
            <a:r>
              <a:rPr lang="en-US" sz="3500" dirty="0"/>
              <a:t>Replaying</a:t>
            </a:r>
          </a:p>
          <a:p>
            <a:pPr lvl="1"/>
            <a:r>
              <a:rPr lang="en-US" sz="3000" dirty="0"/>
              <a:t>Timing</a:t>
            </a:r>
            <a:endParaRPr lang="en-US" sz="2800" dirty="0"/>
          </a:p>
          <a:p>
            <a:pPr lvl="1"/>
            <a:r>
              <a:rPr lang="en-US" sz="3000" dirty="0"/>
              <a:t>Logical file system state correctness</a:t>
            </a:r>
          </a:p>
          <a:p>
            <a:r>
              <a:rPr lang="en-US" sz="3500" dirty="0"/>
              <a:t>Minimize overhead &amp; Fidelity</a:t>
            </a:r>
          </a:p>
          <a:p>
            <a:pPr lvl="1"/>
            <a:r>
              <a:rPr lang="en-US" sz="3000" dirty="0"/>
              <a:t>Adding minimum interference</a:t>
            </a:r>
          </a:p>
          <a:p>
            <a:pPr lvl="1"/>
            <a:r>
              <a:rPr lang="en-US" sz="3000" dirty="0"/>
              <a:t>Blocking mode</a:t>
            </a:r>
          </a:p>
          <a:p>
            <a:pPr lvl="1"/>
            <a:r>
              <a:rPr lang="en-US" sz="2800" dirty="0"/>
              <a:t>Memory mapped files</a:t>
            </a:r>
          </a:p>
          <a:p>
            <a:pPr lvl="1"/>
            <a:endParaRPr lang="en-US" sz="2800" dirty="0"/>
          </a:p>
        </p:txBody>
      </p:sp>
      <p:sp>
        <p:nvSpPr>
          <p:cNvPr id="4" name="Date Placeholder 3">
            <a:extLst>
              <a:ext uri="{FF2B5EF4-FFF2-40B4-BE49-F238E27FC236}">
                <a16:creationId xmlns:a16="http://schemas.microsoft.com/office/drawing/2014/main" id="{00B3E10F-EABE-A449-B015-9B5448AF9E8F}"/>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6B8E7EEC-AA9D-604C-9481-D929EF4959AF}"/>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7F07C6EE-D222-504D-A17E-971064C9F66F}"/>
              </a:ext>
            </a:extLst>
          </p:cNvPr>
          <p:cNvSpPr>
            <a:spLocks noGrp="1"/>
          </p:cNvSpPr>
          <p:nvPr>
            <p:ph type="sldNum" sz="quarter" idx="12"/>
          </p:nvPr>
        </p:nvSpPr>
        <p:spPr/>
        <p:txBody>
          <a:bodyPr/>
          <a:lstStyle/>
          <a:p>
            <a:fld id="{4ACE412F-CD6E-7445-9539-C5C52CAE09D8}" type="slidenum">
              <a:rPr lang="en-US" smtClean="0"/>
              <a:t>4</a:t>
            </a:fld>
            <a:endParaRPr lang="en-US"/>
          </a:p>
        </p:txBody>
      </p:sp>
    </p:spTree>
    <p:extLst>
      <p:ext uri="{BB962C8B-B14F-4D97-AF65-F5344CB8AC3E}">
        <p14:creationId xmlns:p14="http://schemas.microsoft.com/office/powerpoint/2010/main" val="311283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51D4B-623D-0F4A-8C39-9996F11E6EDB}"/>
              </a:ext>
            </a:extLst>
          </p:cNvPr>
          <p:cNvSpPr>
            <a:spLocks noGrp="1"/>
          </p:cNvSpPr>
          <p:nvPr>
            <p:ph type="title"/>
          </p:nvPr>
        </p:nvSpPr>
        <p:spPr/>
        <p:txBody>
          <a:bodyPr/>
          <a:lstStyle/>
          <a:p>
            <a:r>
              <a:rPr lang="en-US" dirty="0"/>
              <a:t>Design Goals (2 of 2)</a:t>
            </a:r>
          </a:p>
        </p:txBody>
      </p:sp>
      <p:sp>
        <p:nvSpPr>
          <p:cNvPr id="3" name="Content Placeholder 2">
            <a:extLst>
              <a:ext uri="{FF2B5EF4-FFF2-40B4-BE49-F238E27FC236}">
                <a16:creationId xmlns:a16="http://schemas.microsoft.com/office/drawing/2014/main" id="{5BFDCF0B-BCC4-834C-B2FD-63B2208D57DB}"/>
              </a:ext>
            </a:extLst>
          </p:cNvPr>
          <p:cNvSpPr>
            <a:spLocks noGrp="1"/>
          </p:cNvSpPr>
          <p:nvPr>
            <p:ph idx="1"/>
          </p:nvPr>
        </p:nvSpPr>
        <p:spPr>
          <a:xfrm>
            <a:off x="838200" y="1413933"/>
            <a:ext cx="10515600" cy="4763031"/>
          </a:xfrm>
        </p:spPr>
        <p:txBody>
          <a:bodyPr>
            <a:normAutofit fontScale="92500" lnSpcReduction="10000"/>
          </a:bodyPr>
          <a:lstStyle/>
          <a:p>
            <a:r>
              <a:rPr lang="en-US" dirty="0"/>
              <a:t>Scalability</a:t>
            </a:r>
          </a:p>
          <a:p>
            <a:pPr lvl="1"/>
            <a:r>
              <a:rPr lang="en-US" dirty="0"/>
              <a:t>Design to capture long running applications</a:t>
            </a:r>
          </a:p>
          <a:p>
            <a:pPr lvl="1"/>
            <a:r>
              <a:rPr lang="en-US" dirty="0"/>
              <a:t>Design to replay big system-call traces</a:t>
            </a:r>
          </a:p>
          <a:p>
            <a:pPr lvl="1"/>
            <a:r>
              <a:rPr lang="en-US" dirty="0"/>
              <a:t>Tested with hundreds of gigabyte traces</a:t>
            </a:r>
          </a:p>
          <a:p>
            <a:r>
              <a:rPr lang="en-US" dirty="0"/>
              <a:t>Verifiability</a:t>
            </a:r>
          </a:p>
          <a:p>
            <a:pPr lvl="1"/>
            <a:r>
              <a:rPr lang="en-US" dirty="0"/>
              <a:t>Return values</a:t>
            </a:r>
          </a:p>
          <a:p>
            <a:pPr lvl="1"/>
            <a:r>
              <a:rPr lang="en-US" dirty="0"/>
              <a:t>Buffer contents (including mmap)</a:t>
            </a:r>
          </a:p>
          <a:p>
            <a:pPr lvl="1"/>
            <a:r>
              <a:rPr lang="en-US" dirty="0"/>
              <a:t>Logical file system state verification</a:t>
            </a:r>
          </a:p>
          <a:p>
            <a:r>
              <a:rPr lang="en-US" dirty="0"/>
              <a:t>Portability</a:t>
            </a:r>
          </a:p>
          <a:p>
            <a:pPr lvl="1"/>
            <a:r>
              <a:rPr lang="en-US" dirty="0"/>
              <a:t>DataSeries -- Supporting versatile tools for analyzing and converting</a:t>
            </a:r>
          </a:p>
          <a:p>
            <a:r>
              <a:rPr lang="en-US" dirty="0"/>
              <a:t>Ease of use and extensibility</a:t>
            </a:r>
          </a:p>
          <a:p>
            <a:pPr lvl="1"/>
            <a:r>
              <a:rPr lang="en-US" dirty="0"/>
              <a:t>Re-animator can be integrated with any other tracing tool</a:t>
            </a:r>
          </a:p>
          <a:p>
            <a:pPr lvl="1"/>
            <a:r>
              <a:rPr lang="en-US" dirty="0"/>
              <a:t>Easy to extend for supporting un-implemented system-calls</a:t>
            </a:r>
          </a:p>
          <a:p>
            <a:endParaRPr lang="en-US" dirty="0"/>
          </a:p>
          <a:p>
            <a:pPr lvl="1"/>
            <a:endParaRPr lang="en-US" dirty="0"/>
          </a:p>
        </p:txBody>
      </p:sp>
      <p:sp>
        <p:nvSpPr>
          <p:cNvPr id="4" name="Date Placeholder 3">
            <a:extLst>
              <a:ext uri="{FF2B5EF4-FFF2-40B4-BE49-F238E27FC236}">
                <a16:creationId xmlns:a16="http://schemas.microsoft.com/office/drawing/2014/main" id="{A5BCC70C-8AE5-9C47-9873-707CECEB5319}"/>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BEDD5FDF-9817-0244-A1EE-0FDE1E9E6100}"/>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6509A7EC-D78E-2A4E-8F37-A55FEAE31DFB}"/>
              </a:ext>
            </a:extLst>
          </p:cNvPr>
          <p:cNvSpPr>
            <a:spLocks noGrp="1"/>
          </p:cNvSpPr>
          <p:nvPr>
            <p:ph type="sldNum" sz="quarter" idx="12"/>
          </p:nvPr>
        </p:nvSpPr>
        <p:spPr/>
        <p:txBody>
          <a:bodyPr/>
          <a:lstStyle/>
          <a:p>
            <a:fld id="{4ACE412F-CD6E-7445-9539-C5C52CAE09D8}" type="slidenum">
              <a:rPr lang="en-US" smtClean="0"/>
              <a:pPr/>
              <a:t>5</a:t>
            </a:fld>
            <a:endParaRPr lang="en-US"/>
          </a:p>
        </p:txBody>
      </p:sp>
    </p:spTree>
    <p:extLst>
      <p:ext uri="{BB962C8B-B14F-4D97-AF65-F5344CB8AC3E}">
        <p14:creationId xmlns:p14="http://schemas.microsoft.com/office/powerpoint/2010/main" val="205057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93AFA-AF2D-9247-8B68-45A2CD682E48}"/>
              </a:ext>
            </a:extLst>
          </p:cNvPr>
          <p:cNvSpPr>
            <a:spLocks noGrp="1"/>
          </p:cNvSpPr>
          <p:nvPr>
            <p:ph type="title"/>
          </p:nvPr>
        </p:nvSpPr>
        <p:spPr/>
        <p:txBody>
          <a:bodyPr/>
          <a:lstStyle/>
          <a:p>
            <a:r>
              <a:rPr lang="en-US" dirty="0"/>
              <a:t>Fidelity – RA-LTTng</a:t>
            </a:r>
          </a:p>
        </p:txBody>
      </p:sp>
      <p:pic>
        <p:nvPicPr>
          <p:cNvPr id="10" name="Content Placeholder 9">
            <a:extLst>
              <a:ext uri="{FF2B5EF4-FFF2-40B4-BE49-F238E27FC236}">
                <a16:creationId xmlns:a16="http://schemas.microsoft.com/office/drawing/2014/main" id="{3720AD1F-D269-BD41-9675-8FAFE930C8C4}"/>
              </a:ext>
            </a:extLst>
          </p:cNvPr>
          <p:cNvPicPr>
            <a:picLocks noGrp="1" noChangeAspect="1"/>
          </p:cNvPicPr>
          <p:nvPr>
            <p:ph idx="1"/>
          </p:nvPr>
        </p:nvPicPr>
        <p:blipFill>
          <a:blip r:embed="rId3"/>
          <a:stretch>
            <a:fillRect/>
          </a:stretch>
        </p:blipFill>
        <p:spPr>
          <a:xfrm>
            <a:off x="3269743" y="1690699"/>
            <a:ext cx="5652516" cy="4447881"/>
          </a:xfrm>
        </p:spPr>
      </p:pic>
      <p:sp>
        <p:nvSpPr>
          <p:cNvPr id="4" name="Date Placeholder 3">
            <a:extLst>
              <a:ext uri="{FF2B5EF4-FFF2-40B4-BE49-F238E27FC236}">
                <a16:creationId xmlns:a16="http://schemas.microsoft.com/office/drawing/2014/main" id="{FD550003-7E92-7149-896F-DC0D2C7D2575}"/>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CADD0CB4-2644-A945-8C92-AC47A09B39DB}"/>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E1EB83B0-63C3-AF47-8F8F-2BF10268F695}"/>
              </a:ext>
            </a:extLst>
          </p:cNvPr>
          <p:cNvSpPr>
            <a:spLocks noGrp="1"/>
          </p:cNvSpPr>
          <p:nvPr>
            <p:ph type="sldNum" sz="quarter" idx="12"/>
          </p:nvPr>
        </p:nvSpPr>
        <p:spPr/>
        <p:txBody>
          <a:bodyPr/>
          <a:lstStyle/>
          <a:p>
            <a:fld id="{4ACE412F-CD6E-7445-9539-C5C52CAE09D8}" type="slidenum">
              <a:rPr lang="en-US" smtClean="0"/>
              <a:pPr/>
              <a:t>6</a:t>
            </a:fld>
            <a:endParaRPr lang="en-US"/>
          </a:p>
        </p:txBody>
      </p:sp>
      <p:sp>
        <p:nvSpPr>
          <p:cNvPr id="12" name="Oval 11">
            <a:extLst>
              <a:ext uri="{FF2B5EF4-FFF2-40B4-BE49-F238E27FC236}">
                <a16:creationId xmlns:a16="http://schemas.microsoft.com/office/drawing/2014/main" id="{C44A30B5-276A-1E4A-84F9-2B18B506397D}"/>
              </a:ext>
            </a:extLst>
          </p:cNvPr>
          <p:cNvSpPr/>
          <p:nvPr/>
        </p:nvSpPr>
        <p:spPr>
          <a:xfrm>
            <a:off x="5176321" y="1881220"/>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1</a:t>
            </a:r>
          </a:p>
        </p:txBody>
      </p:sp>
      <p:cxnSp>
        <p:nvCxnSpPr>
          <p:cNvPr id="14" name="Straight Arrow Connector 13">
            <a:extLst>
              <a:ext uri="{FF2B5EF4-FFF2-40B4-BE49-F238E27FC236}">
                <a16:creationId xmlns:a16="http://schemas.microsoft.com/office/drawing/2014/main" id="{D8C2FA5E-D3A7-4A4B-8F57-5798B4488228}"/>
              </a:ext>
            </a:extLst>
          </p:cNvPr>
          <p:cNvCxnSpPr>
            <a:cxnSpLocks/>
          </p:cNvCxnSpPr>
          <p:nvPr/>
        </p:nvCxnSpPr>
        <p:spPr>
          <a:xfrm>
            <a:off x="6265166" y="1892808"/>
            <a:ext cx="58064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6B36B-37EC-7746-8418-F99ADF2FB587}"/>
              </a:ext>
            </a:extLst>
          </p:cNvPr>
          <p:cNvCxnSpPr/>
          <p:nvPr/>
        </p:nvCxnSpPr>
        <p:spPr>
          <a:xfrm>
            <a:off x="7421880" y="2011680"/>
            <a:ext cx="749808" cy="338328"/>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F17749A-9044-E348-BA47-ADD0EF6CE25C}"/>
              </a:ext>
            </a:extLst>
          </p:cNvPr>
          <p:cNvCxnSpPr/>
          <p:nvPr/>
        </p:nvCxnSpPr>
        <p:spPr>
          <a:xfrm flipH="1">
            <a:off x="6699504" y="2002536"/>
            <a:ext cx="731520" cy="448056"/>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702195B5-F1AC-AB4D-A173-D072FBC3730B}"/>
              </a:ext>
            </a:extLst>
          </p:cNvPr>
          <p:cNvSpPr/>
          <p:nvPr/>
        </p:nvSpPr>
        <p:spPr>
          <a:xfrm>
            <a:off x="7792593" y="1705525"/>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2</a:t>
            </a:r>
          </a:p>
        </p:txBody>
      </p:sp>
      <p:sp>
        <p:nvSpPr>
          <p:cNvPr id="21" name="Oval 20">
            <a:extLst>
              <a:ext uri="{FF2B5EF4-FFF2-40B4-BE49-F238E27FC236}">
                <a16:creationId xmlns:a16="http://schemas.microsoft.com/office/drawing/2014/main" id="{6303A83C-ABCB-AA43-9EEB-4EB7F4E50C8F}"/>
              </a:ext>
            </a:extLst>
          </p:cNvPr>
          <p:cNvSpPr/>
          <p:nvPr/>
        </p:nvSpPr>
        <p:spPr>
          <a:xfrm>
            <a:off x="7173523" y="2660507"/>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3</a:t>
            </a:r>
          </a:p>
        </p:txBody>
      </p:sp>
      <p:cxnSp>
        <p:nvCxnSpPr>
          <p:cNvPr id="23" name="Straight Arrow Connector 22">
            <a:extLst>
              <a:ext uri="{FF2B5EF4-FFF2-40B4-BE49-F238E27FC236}">
                <a16:creationId xmlns:a16="http://schemas.microsoft.com/office/drawing/2014/main" id="{96C38C87-1DDB-8A4B-92C3-AA9859E08E72}"/>
              </a:ext>
            </a:extLst>
          </p:cNvPr>
          <p:cNvCxnSpPr/>
          <p:nvPr/>
        </p:nvCxnSpPr>
        <p:spPr>
          <a:xfrm>
            <a:off x="6440532" y="2889504"/>
            <a:ext cx="0" cy="150876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FE02476-32A2-0F49-8B44-536175F3192B}"/>
              </a:ext>
            </a:extLst>
          </p:cNvPr>
          <p:cNvCxnSpPr/>
          <p:nvPr/>
        </p:nvCxnSpPr>
        <p:spPr>
          <a:xfrm>
            <a:off x="6440532" y="4398264"/>
            <a:ext cx="0" cy="384048"/>
          </a:xfrm>
          <a:prstGeom prst="straightConnector1">
            <a:avLst/>
          </a:prstGeom>
          <a:ln w="28575">
            <a:solidFill>
              <a:schemeClr val="accent6">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2C8550C-AE26-D14E-AF21-F88786F2F70E}"/>
              </a:ext>
            </a:extLst>
          </p:cNvPr>
          <p:cNvSpPr/>
          <p:nvPr/>
        </p:nvSpPr>
        <p:spPr>
          <a:xfrm>
            <a:off x="6475476" y="4423160"/>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4</a:t>
            </a:r>
          </a:p>
        </p:txBody>
      </p:sp>
      <p:sp>
        <p:nvSpPr>
          <p:cNvPr id="27" name="Oval 26">
            <a:extLst>
              <a:ext uri="{FF2B5EF4-FFF2-40B4-BE49-F238E27FC236}">
                <a16:creationId xmlns:a16="http://schemas.microsoft.com/office/drawing/2014/main" id="{281E82B7-2B47-DD45-BE12-3BE77EF7DFC8}"/>
              </a:ext>
            </a:extLst>
          </p:cNvPr>
          <p:cNvSpPr/>
          <p:nvPr/>
        </p:nvSpPr>
        <p:spPr>
          <a:xfrm>
            <a:off x="5950077" y="5451824"/>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6</a:t>
            </a:r>
          </a:p>
        </p:txBody>
      </p:sp>
      <p:sp>
        <p:nvSpPr>
          <p:cNvPr id="28" name="Oval 27">
            <a:extLst>
              <a:ext uri="{FF2B5EF4-FFF2-40B4-BE49-F238E27FC236}">
                <a16:creationId xmlns:a16="http://schemas.microsoft.com/office/drawing/2014/main" id="{C8BF8F18-6909-C141-8A91-C37540172896}"/>
              </a:ext>
            </a:extLst>
          </p:cNvPr>
          <p:cNvSpPr/>
          <p:nvPr/>
        </p:nvSpPr>
        <p:spPr>
          <a:xfrm>
            <a:off x="5647944" y="3133319"/>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5</a:t>
            </a:r>
          </a:p>
        </p:txBody>
      </p:sp>
      <p:cxnSp>
        <p:nvCxnSpPr>
          <p:cNvPr id="30" name="Straight Arrow Connector 29">
            <a:extLst>
              <a:ext uri="{FF2B5EF4-FFF2-40B4-BE49-F238E27FC236}">
                <a16:creationId xmlns:a16="http://schemas.microsoft.com/office/drawing/2014/main" id="{2F13FAF6-204F-534C-9FA8-F09BECDE5DA6}"/>
              </a:ext>
            </a:extLst>
          </p:cNvPr>
          <p:cNvCxnSpPr/>
          <p:nvPr/>
        </p:nvCxnSpPr>
        <p:spPr>
          <a:xfrm flipV="1">
            <a:off x="4870704" y="3840480"/>
            <a:ext cx="0" cy="557784"/>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0477CC9-2A6F-6B41-98FC-EC7A598693E7}"/>
              </a:ext>
            </a:extLst>
          </p:cNvPr>
          <p:cNvCxnSpPr/>
          <p:nvPr/>
        </p:nvCxnSpPr>
        <p:spPr>
          <a:xfrm>
            <a:off x="5869033" y="4782312"/>
            <a:ext cx="0" cy="669512"/>
          </a:xfrm>
          <a:prstGeom prst="straightConnector1">
            <a:avLst/>
          </a:prstGeom>
          <a:ln w="28575">
            <a:solidFill>
              <a:schemeClr val="accent6">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86EF111-5704-C74D-9CEC-5DC41614DFE7}"/>
              </a:ext>
            </a:extLst>
          </p:cNvPr>
          <p:cNvCxnSpPr/>
          <p:nvPr/>
        </p:nvCxnSpPr>
        <p:spPr>
          <a:xfrm flipH="1">
            <a:off x="6658363" y="5038344"/>
            <a:ext cx="100812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D3258F5-4405-B64F-B1E1-5412F6BA7328}"/>
              </a:ext>
            </a:extLst>
          </p:cNvPr>
          <p:cNvCxnSpPr/>
          <p:nvPr/>
        </p:nvCxnSpPr>
        <p:spPr>
          <a:xfrm flipV="1">
            <a:off x="4870704" y="2724914"/>
            <a:ext cx="0" cy="346204"/>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a:extLst>
              <a:ext uri="{FF2B5EF4-FFF2-40B4-BE49-F238E27FC236}">
                <a16:creationId xmlns:a16="http://schemas.microsoft.com/office/drawing/2014/main" id="{DC64C2CA-1495-F74D-895C-53322F68D06C}"/>
              </a:ext>
            </a:extLst>
          </p:cNvPr>
          <p:cNvCxnSpPr/>
          <p:nvPr/>
        </p:nvCxnSpPr>
        <p:spPr>
          <a:xfrm rot="5400000">
            <a:off x="2385070" y="3921251"/>
            <a:ext cx="3005329" cy="192024"/>
          </a:xfrm>
          <a:prstGeom prst="bentConnector3">
            <a:avLst>
              <a:gd name="adj1" fmla="val 10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A4AA2287-6221-2549-8831-8F7ED46F0EE9}"/>
              </a:ext>
            </a:extLst>
          </p:cNvPr>
          <p:cNvSpPr/>
          <p:nvPr/>
        </p:nvSpPr>
        <p:spPr>
          <a:xfrm>
            <a:off x="5788697" y="2349859"/>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7</a:t>
            </a:r>
          </a:p>
        </p:txBody>
      </p:sp>
      <p:cxnSp>
        <p:nvCxnSpPr>
          <p:cNvPr id="46" name="Straight Arrow Connector 45">
            <a:extLst>
              <a:ext uri="{FF2B5EF4-FFF2-40B4-BE49-F238E27FC236}">
                <a16:creationId xmlns:a16="http://schemas.microsoft.com/office/drawing/2014/main" id="{DCC74A8A-CD26-5B48-B7B4-EABEA093ACF7}"/>
              </a:ext>
            </a:extLst>
          </p:cNvPr>
          <p:cNvCxnSpPr/>
          <p:nvPr/>
        </p:nvCxnSpPr>
        <p:spPr>
          <a:xfrm>
            <a:off x="8171688" y="3189039"/>
            <a:ext cx="0" cy="12864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24527CA9-7C96-0248-AEB9-8D72E8293784}"/>
              </a:ext>
            </a:extLst>
          </p:cNvPr>
          <p:cNvSpPr/>
          <p:nvPr/>
        </p:nvSpPr>
        <p:spPr>
          <a:xfrm>
            <a:off x="6539484" y="2043684"/>
            <a:ext cx="457200" cy="182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pgid</a:t>
            </a:r>
          </a:p>
        </p:txBody>
      </p:sp>
      <p:sp>
        <p:nvSpPr>
          <p:cNvPr id="7" name="Rounded Rectangle 6">
            <a:extLst>
              <a:ext uri="{FF2B5EF4-FFF2-40B4-BE49-F238E27FC236}">
                <a16:creationId xmlns:a16="http://schemas.microsoft.com/office/drawing/2014/main" id="{22464483-43D0-1049-AE97-046502ADFA29}"/>
              </a:ext>
            </a:extLst>
          </p:cNvPr>
          <p:cNvSpPr/>
          <p:nvPr/>
        </p:nvSpPr>
        <p:spPr>
          <a:xfrm>
            <a:off x="6461760" y="2094928"/>
            <a:ext cx="850392" cy="155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#sub-buffers</a:t>
            </a:r>
          </a:p>
        </p:txBody>
      </p:sp>
      <p:cxnSp>
        <p:nvCxnSpPr>
          <p:cNvPr id="9" name="Straight Arrow Connector 8">
            <a:extLst>
              <a:ext uri="{FF2B5EF4-FFF2-40B4-BE49-F238E27FC236}">
                <a16:creationId xmlns:a16="http://schemas.microsoft.com/office/drawing/2014/main" id="{A5548F6A-7D10-0242-BE28-4DA0700AA5E4}"/>
              </a:ext>
            </a:extLst>
          </p:cNvPr>
          <p:cNvCxnSpPr>
            <a:cxnSpLocks/>
          </p:cNvCxnSpPr>
          <p:nvPr/>
        </p:nvCxnSpPr>
        <p:spPr>
          <a:xfrm flipH="1" flipV="1">
            <a:off x="5556516" y="3840483"/>
            <a:ext cx="708655" cy="9183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2933545-50EE-D84C-8C88-254CD0F98001}"/>
              </a:ext>
            </a:extLst>
          </p:cNvPr>
          <p:cNvSpPr txBox="1"/>
          <p:nvPr/>
        </p:nvSpPr>
        <p:spPr>
          <a:xfrm>
            <a:off x="5790452" y="3996095"/>
            <a:ext cx="643125" cy="246221"/>
          </a:xfrm>
          <a:prstGeom prst="rect">
            <a:avLst/>
          </a:prstGeom>
          <a:noFill/>
        </p:spPr>
        <p:txBody>
          <a:bodyPr wrap="none" rtlCol="0">
            <a:spAutoFit/>
          </a:bodyPr>
          <a:lstStyle/>
          <a:p>
            <a:r>
              <a:rPr lang="en-US" sz="1000" dirty="0"/>
              <a:t>allocates</a:t>
            </a:r>
          </a:p>
        </p:txBody>
      </p:sp>
      <p:sp>
        <p:nvSpPr>
          <p:cNvPr id="33" name="TextBox 32">
            <a:extLst>
              <a:ext uri="{FF2B5EF4-FFF2-40B4-BE49-F238E27FC236}">
                <a16:creationId xmlns:a16="http://schemas.microsoft.com/office/drawing/2014/main" id="{B9AE8EE6-A15F-4C46-AB84-35C88E8CC36D}"/>
              </a:ext>
            </a:extLst>
          </p:cNvPr>
          <p:cNvSpPr txBox="1"/>
          <p:nvPr/>
        </p:nvSpPr>
        <p:spPr>
          <a:xfrm rot="16200000">
            <a:off x="4807361" y="2828396"/>
            <a:ext cx="365125" cy="169277"/>
          </a:xfrm>
          <a:prstGeom prst="rect">
            <a:avLst/>
          </a:prstGeom>
          <a:noFill/>
        </p:spPr>
        <p:txBody>
          <a:bodyPr wrap="square" lIns="0" tIns="0" rIns="0" bIns="0" rtlCol="0">
            <a:spAutoFit/>
          </a:bodyPr>
          <a:lstStyle/>
          <a:p>
            <a:r>
              <a:rPr lang="en-US" sz="1100" dirty="0"/>
              <a:t>async</a:t>
            </a:r>
          </a:p>
        </p:txBody>
      </p:sp>
      <p:sp>
        <p:nvSpPr>
          <p:cNvPr id="34" name="TextBox 33">
            <a:extLst>
              <a:ext uri="{FF2B5EF4-FFF2-40B4-BE49-F238E27FC236}">
                <a16:creationId xmlns:a16="http://schemas.microsoft.com/office/drawing/2014/main" id="{FB763E13-61D2-D648-9A15-79F73266B5D6}"/>
              </a:ext>
            </a:extLst>
          </p:cNvPr>
          <p:cNvSpPr txBox="1"/>
          <p:nvPr/>
        </p:nvSpPr>
        <p:spPr>
          <a:xfrm rot="16200000">
            <a:off x="4810081" y="4045720"/>
            <a:ext cx="365125" cy="169277"/>
          </a:xfrm>
          <a:prstGeom prst="rect">
            <a:avLst/>
          </a:prstGeom>
          <a:noFill/>
        </p:spPr>
        <p:txBody>
          <a:bodyPr wrap="square" lIns="0" tIns="0" rIns="0" bIns="0" rtlCol="0">
            <a:spAutoFit/>
          </a:bodyPr>
          <a:lstStyle/>
          <a:p>
            <a:r>
              <a:rPr lang="en-US" sz="1100" dirty="0"/>
              <a:t>async</a:t>
            </a:r>
          </a:p>
        </p:txBody>
      </p:sp>
      <p:sp>
        <p:nvSpPr>
          <p:cNvPr id="35" name="TextBox 34">
            <a:extLst>
              <a:ext uri="{FF2B5EF4-FFF2-40B4-BE49-F238E27FC236}">
                <a16:creationId xmlns:a16="http://schemas.microsoft.com/office/drawing/2014/main" id="{227BC94B-DD18-C247-8AAD-6B112EAF06AB}"/>
              </a:ext>
            </a:extLst>
          </p:cNvPr>
          <p:cNvSpPr txBox="1"/>
          <p:nvPr/>
        </p:nvSpPr>
        <p:spPr>
          <a:xfrm rot="16200000">
            <a:off x="5821113" y="5183301"/>
            <a:ext cx="365125" cy="169277"/>
          </a:xfrm>
          <a:prstGeom prst="rect">
            <a:avLst/>
          </a:prstGeom>
          <a:noFill/>
        </p:spPr>
        <p:txBody>
          <a:bodyPr wrap="square" lIns="0" tIns="0" rIns="0" bIns="0" rtlCol="0">
            <a:spAutoFit/>
          </a:bodyPr>
          <a:lstStyle/>
          <a:p>
            <a:r>
              <a:rPr lang="en-US" sz="1100" dirty="0"/>
              <a:t>async</a:t>
            </a:r>
          </a:p>
        </p:txBody>
      </p:sp>
      <p:sp>
        <p:nvSpPr>
          <p:cNvPr id="16" name="Rounded Rectangle 15">
            <a:extLst>
              <a:ext uri="{FF2B5EF4-FFF2-40B4-BE49-F238E27FC236}">
                <a16:creationId xmlns:a16="http://schemas.microsoft.com/office/drawing/2014/main" id="{05A77FBF-1ED0-4542-AD39-DB63A98A1084}"/>
              </a:ext>
            </a:extLst>
          </p:cNvPr>
          <p:cNvSpPr/>
          <p:nvPr/>
        </p:nvSpPr>
        <p:spPr>
          <a:xfrm>
            <a:off x="4805945" y="4394177"/>
            <a:ext cx="942593" cy="365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syscall args, record-id</a:t>
            </a:r>
          </a:p>
        </p:txBody>
      </p:sp>
      <p:sp>
        <p:nvSpPr>
          <p:cNvPr id="18" name="Rounded Rectangle 17">
            <a:extLst>
              <a:ext uri="{FF2B5EF4-FFF2-40B4-BE49-F238E27FC236}">
                <a16:creationId xmlns:a16="http://schemas.microsoft.com/office/drawing/2014/main" id="{66025E2E-BDA4-9549-894B-1165A630DCDF}"/>
              </a:ext>
            </a:extLst>
          </p:cNvPr>
          <p:cNvSpPr/>
          <p:nvPr/>
        </p:nvSpPr>
        <p:spPr>
          <a:xfrm>
            <a:off x="5901363" y="4618766"/>
            <a:ext cx="1024128" cy="311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record-id, buffer_content</a:t>
            </a:r>
          </a:p>
        </p:txBody>
      </p:sp>
      <p:sp>
        <p:nvSpPr>
          <p:cNvPr id="8" name="TextBox 7">
            <a:extLst>
              <a:ext uri="{FF2B5EF4-FFF2-40B4-BE49-F238E27FC236}">
                <a16:creationId xmlns:a16="http://schemas.microsoft.com/office/drawing/2014/main" id="{5992F7E2-9EEE-9849-914A-B4F94F6FB6BC}"/>
              </a:ext>
            </a:extLst>
          </p:cNvPr>
          <p:cNvSpPr txBox="1"/>
          <p:nvPr/>
        </p:nvSpPr>
        <p:spPr>
          <a:xfrm>
            <a:off x="2838433" y="6138580"/>
            <a:ext cx="1906578" cy="261610"/>
          </a:xfrm>
          <a:prstGeom prst="rect">
            <a:avLst/>
          </a:prstGeom>
          <a:noFill/>
        </p:spPr>
        <p:txBody>
          <a:bodyPr wrap="square" rtlCol="0">
            <a:spAutoFit/>
          </a:bodyPr>
          <a:lstStyle/>
          <a:p>
            <a:r>
              <a:rPr lang="en-US" sz="1100" dirty="0"/>
              <a:t>Linux Common Trace Format</a:t>
            </a:r>
          </a:p>
        </p:txBody>
      </p:sp>
    </p:spTree>
    <p:extLst>
      <p:ext uri="{BB962C8B-B14F-4D97-AF65-F5344CB8AC3E}">
        <p14:creationId xmlns:p14="http://schemas.microsoft.com/office/powerpoint/2010/main" val="249763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2000"/>
                                        <p:tgtEl>
                                          <p:spTgt spid="19"/>
                                        </p:tgtEl>
                                      </p:cBhvr>
                                    </p:animEffect>
                                  </p:childTnLst>
                                </p:cTn>
                              </p:par>
                            </p:childTnLst>
                          </p:cTn>
                        </p:par>
                        <p:par>
                          <p:cTn id="8" fill="hold">
                            <p:stCondLst>
                              <p:cond delay="2000"/>
                            </p:stCondLst>
                            <p:childTnLst>
                              <p:par>
                                <p:cTn id="9" presetID="18" presetClass="entr" presetSubtype="12"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strips(downLeft)">
                                      <p:cBhvr>
                                        <p:cTn id="11" dur="2000"/>
                                        <p:tgtEl>
                                          <p:spTgt spid="23"/>
                                        </p:tgtEl>
                                      </p:cBhvr>
                                    </p:animEffect>
                                  </p:childTnLst>
                                </p:cTn>
                              </p:par>
                            </p:childTnLst>
                          </p:cTn>
                        </p:par>
                        <p:par>
                          <p:cTn id="12" fill="hold">
                            <p:stCondLst>
                              <p:cond delay="4000"/>
                            </p:stCondLst>
                            <p:childTnLst>
                              <p:par>
                                <p:cTn id="13" presetID="2" presetClass="entr" presetSubtype="4" fill="hold" grpId="1"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000" fill="hold"/>
                                        <p:tgtEl>
                                          <p:spTgt spid="3"/>
                                        </p:tgtEl>
                                        <p:attrNameLst>
                                          <p:attrName>ppt_x</p:attrName>
                                        </p:attrNameLst>
                                      </p:cBhvr>
                                      <p:tavLst>
                                        <p:tav tm="0">
                                          <p:val>
                                            <p:strVal val="#ppt_x"/>
                                          </p:val>
                                        </p:tav>
                                        <p:tav tm="100000">
                                          <p:val>
                                            <p:strVal val="#ppt_x"/>
                                          </p:val>
                                        </p:tav>
                                      </p:tavLst>
                                    </p:anim>
                                    <p:anim calcmode="lin" valueType="num">
                                      <p:cBhvr additive="base">
                                        <p:cTn id="16" dur="10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5000"/>
                            </p:stCondLst>
                            <p:childTnLst>
                              <p:par>
                                <p:cTn id="18" presetID="0" presetClass="path" presetSubtype="0" accel="50000" decel="50000" fill="hold" grpId="0" nodeType="afterEffect">
                                  <p:stCondLst>
                                    <p:cond delay="0"/>
                                  </p:stCondLst>
                                  <p:childTnLst>
                                    <p:animMotion origin="layout" path="M 0 0 C -0.00973 0.02685 -0.01945 0.05394 -0.02396 0.10671 C -0.02848 0.15926 -0.02691 0.31621 -0.02691 0.31621 L -0.02691 0.31621 L -0.02691 0.31621 L -0.02691 0.31621 " pathEditMode="relative" ptsTypes="AAAAAA">
                                      <p:cBhvr>
                                        <p:cTn id="19" dur="2000" fill="hold"/>
                                        <p:tgtEl>
                                          <p:spTgt spid="3"/>
                                        </p:tgtEl>
                                        <p:attrNameLst>
                                          <p:attrName>ppt_x</p:attrName>
                                          <p:attrName>ppt_y</p:attrName>
                                        </p:attrNameLst>
                                      </p:cBhvr>
                                    </p:animMotion>
                                  </p:childTnLst>
                                </p:cTn>
                              </p:par>
                            </p:childTnLst>
                          </p:cTn>
                        </p:par>
                        <p:par>
                          <p:cTn id="20" fill="hold">
                            <p:stCondLst>
                              <p:cond delay="7000"/>
                            </p:stCondLst>
                            <p:childTnLst>
                              <p:par>
                                <p:cTn id="21" presetID="18" presetClass="entr" presetSubtype="12"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Left)">
                                      <p:cBhvr>
                                        <p:cTn id="23" dur="2000"/>
                                        <p:tgtEl>
                                          <p:spTgt spid="25"/>
                                        </p:tgtEl>
                                      </p:cBhvr>
                                    </p:animEffect>
                                  </p:childTnLst>
                                </p:cTn>
                              </p:par>
                            </p:childTnLst>
                          </p:cTn>
                        </p:par>
                        <p:par>
                          <p:cTn id="24" fill="hold">
                            <p:stCondLst>
                              <p:cond delay="9000"/>
                            </p:stCondLst>
                            <p:childTnLst>
                              <p:par>
                                <p:cTn id="25" presetID="2" presetClass="entr" presetSubtype="4" fill="hold" grpId="1"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0" presetClass="path" presetSubtype="0" accel="50000" decel="50000" fill="hold" grpId="0" nodeType="afterEffect">
                                  <p:stCondLst>
                                    <p:cond delay="0"/>
                                  </p:stCondLst>
                                  <p:childTnLst>
                                    <p:animMotion origin="layout" path="M -0.00104 0.0213 C -0.01892 0.05741 -0.03663 0.09491 -0.04479 0.15463 C -0.05312 0.21505 -0.05052 0.38033 -0.05052 0.38171 L -0.05052 0.38033 L -0.05052 0.38171 " pathEditMode="relative" rAng="0" ptsTypes="AAAAA">
                                      <p:cBhvr>
                                        <p:cTn id="31" dur="2000" fill="hold"/>
                                        <p:tgtEl>
                                          <p:spTgt spid="7"/>
                                        </p:tgtEl>
                                        <p:attrNameLst>
                                          <p:attrName>ppt_x</p:attrName>
                                          <p:attrName>ppt_y</p:attrName>
                                        </p:attrNameLst>
                                      </p:cBhvr>
                                      <p:rCtr x="-2500" y="18009"/>
                                    </p:animMotion>
                                  </p:childTnLst>
                                </p:cTn>
                              </p:par>
                            </p:childTnLst>
                          </p:cTn>
                        </p:par>
                        <p:par>
                          <p:cTn id="32" fill="hold">
                            <p:stCondLst>
                              <p:cond delay="12000"/>
                            </p:stCondLst>
                            <p:childTnLst>
                              <p:par>
                                <p:cTn id="33" presetID="2" presetClass="entr" presetSubtype="4"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2000" fill="hold"/>
                                        <p:tgtEl>
                                          <p:spTgt spid="9"/>
                                        </p:tgtEl>
                                        <p:attrNameLst>
                                          <p:attrName>ppt_x</p:attrName>
                                        </p:attrNameLst>
                                      </p:cBhvr>
                                      <p:tavLst>
                                        <p:tav tm="0">
                                          <p:val>
                                            <p:strVal val="#ppt_x"/>
                                          </p:val>
                                        </p:tav>
                                        <p:tav tm="100000">
                                          <p:val>
                                            <p:strVal val="#ppt_x"/>
                                          </p:val>
                                        </p:tav>
                                      </p:tavLst>
                                    </p:anim>
                                    <p:anim calcmode="lin" valueType="num">
                                      <p:cBhvr additive="base">
                                        <p:cTn id="36" dur="2000" fill="hold"/>
                                        <p:tgtEl>
                                          <p:spTgt spid="9"/>
                                        </p:tgtEl>
                                        <p:attrNameLst>
                                          <p:attrName>ppt_y</p:attrName>
                                        </p:attrNameLst>
                                      </p:cBhvr>
                                      <p:tavLst>
                                        <p:tav tm="0">
                                          <p:val>
                                            <p:strVal val="1+#ppt_h/2"/>
                                          </p:val>
                                        </p:tav>
                                        <p:tav tm="100000">
                                          <p:val>
                                            <p:strVal val="#ppt_y"/>
                                          </p:val>
                                        </p:tav>
                                      </p:tavLst>
                                    </p:anim>
                                  </p:childTnLst>
                                </p:cTn>
                              </p:par>
                            </p:childTnLst>
                          </p:cTn>
                        </p:par>
                        <p:par>
                          <p:cTn id="37" fill="hold">
                            <p:stCondLst>
                              <p:cond delay="14000"/>
                            </p:stCondLst>
                            <p:childTnLst>
                              <p:par>
                                <p:cTn id="38" presetID="2" presetClass="entr" presetSubtype="4"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1000" fill="hold"/>
                                        <p:tgtEl>
                                          <p:spTgt spid="11"/>
                                        </p:tgtEl>
                                        <p:attrNameLst>
                                          <p:attrName>ppt_x</p:attrName>
                                        </p:attrNameLst>
                                      </p:cBhvr>
                                      <p:tavLst>
                                        <p:tav tm="0">
                                          <p:val>
                                            <p:strVal val="#ppt_x"/>
                                          </p:val>
                                        </p:tav>
                                        <p:tav tm="100000">
                                          <p:val>
                                            <p:strVal val="#ppt_x"/>
                                          </p:val>
                                        </p:tav>
                                      </p:tavLst>
                                    </p:anim>
                                    <p:anim calcmode="lin" valueType="num">
                                      <p:cBhvr additive="base">
                                        <p:cTn id="41" dur="1000" fill="hold"/>
                                        <p:tgtEl>
                                          <p:spTgt spid="11"/>
                                        </p:tgtEl>
                                        <p:attrNameLst>
                                          <p:attrName>ppt_y</p:attrName>
                                        </p:attrNameLst>
                                      </p:cBhvr>
                                      <p:tavLst>
                                        <p:tav tm="0">
                                          <p:val>
                                            <p:strVal val="1+#ppt_h/2"/>
                                          </p:val>
                                        </p:tav>
                                        <p:tav tm="100000">
                                          <p:val>
                                            <p:strVal val="#ppt_y"/>
                                          </p:val>
                                        </p:tav>
                                      </p:tavLst>
                                    </p:anim>
                                  </p:childTnLst>
                                </p:cTn>
                              </p:par>
                            </p:childTnLst>
                          </p:cTn>
                        </p:par>
                        <p:par>
                          <p:cTn id="42" fill="hold">
                            <p:stCondLst>
                              <p:cond delay="15000"/>
                            </p:stCondLst>
                            <p:childTnLst>
                              <p:par>
                                <p:cTn id="43" presetID="18" presetClass="entr" presetSubtype="12"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strips(downLeft)">
                                      <p:cBhvr>
                                        <p:cTn id="45" dur="2000"/>
                                        <p:tgtEl>
                                          <p:spTgt spid="17"/>
                                        </p:tgtEl>
                                      </p:cBhvr>
                                    </p:animEffect>
                                  </p:childTnLst>
                                </p:cTn>
                              </p:par>
                            </p:childTnLst>
                          </p:cTn>
                        </p:par>
                        <p:par>
                          <p:cTn id="46" fill="hold">
                            <p:stCondLst>
                              <p:cond delay="17000"/>
                            </p:stCondLst>
                            <p:childTnLst>
                              <p:par>
                                <p:cTn id="47" presetID="18" presetClass="entr" presetSubtype="12"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strips(downLeft)">
                                      <p:cBhvr>
                                        <p:cTn id="49" dur="2000"/>
                                        <p:tgtEl>
                                          <p:spTgt spid="46"/>
                                        </p:tgtEl>
                                      </p:cBhvr>
                                    </p:animEffect>
                                  </p:childTnLst>
                                </p:cTn>
                              </p:par>
                            </p:childTnLst>
                          </p:cTn>
                        </p:par>
                        <p:par>
                          <p:cTn id="50" fill="hold">
                            <p:stCondLst>
                              <p:cond delay="19000"/>
                            </p:stCondLst>
                            <p:childTnLst>
                              <p:par>
                                <p:cTn id="51" presetID="18" presetClass="entr" presetSubtype="12" fill="hold"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strips(downLeft)">
                                      <p:cBhvr>
                                        <p:cTn id="53" dur="2000"/>
                                        <p:tgtEl>
                                          <p:spTgt spid="36"/>
                                        </p:tgtEl>
                                      </p:cBhvr>
                                    </p:animEffect>
                                  </p:childTnLst>
                                </p:cTn>
                              </p:par>
                            </p:childTnLst>
                          </p:cTn>
                        </p:par>
                        <p:par>
                          <p:cTn id="54" fill="hold">
                            <p:stCondLst>
                              <p:cond delay="21000"/>
                            </p:stCondLst>
                            <p:childTnLst>
                              <p:par>
                                <p:cTn id="55" presetID="18" presetClass="entr" presetSubtype="12" fill="hold"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strips(downLeft)">
                                      <p:cBhvr>
                                        <p:cTn id="57" dur="2000"/>
                                        <p:tgtEl>
                                          <p:spTgt spid="32"/>
                                        </p:tgtEl>
                                      </p:cBhvr>
                                    </p:animEffect>
                                  </p:childTnLst>
                                </p:cTn>
                              </p:par>
                            </p:childTnLst>
                          </p:cTn>
                        </p:par>
                        <p:par>
                          <p:cTn id="58" fill="hold">
                            <p:stCondLst>
                              <p:cond delay="23000"/>
                            </p:stCondLst>
                            <p:childTnLst>
                              <p:par>
                                <p:cTn id="59" presetID="18" presetClass="entr" presetSubtype="12"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strips(downLeft)">
                                      <p:cBhvr>
                                        <p:cTn id="61" dur="2000"/>
                                        <p:tgtEl>
                                          <p:spTgt spid="30"/>
                                        </p:tgtEl>
                                      </p:cBhvr>
                                    </p:animEffect>
                                  </p:childTnLst>
                                </p:cTn>
                              </p:par>
                            </p:childTnLst>
                          </p:cTn>
                        </p:par>
                        <p:par>
                          <p:cTn id="62" fill="hold">
                            <p:stCondLst>
                              <p:cond delay="25000"/>
                            </p:stCondLst>
                            <p:childTnLst>
                              <p:par>
                                <p:cTn id="63" presetID="18" presetClass="entr" presetSubtype="12"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strips(downLeft)">
                                      <p:cBhvr>
                                        <p:cTn id="65" dur="1000"/>
                                        <p:tgtEl>
                                          <p:spTgt spid="35"/>
                                        </p:tgtEl>
                                      </p:cBhvr>
                                    </p:animEffect>
                                  </p:childTnLst>
                                </p:cTn>
                              </p:par>
                            </p:childTnLst>
                          </p:cTn>
                        </p:par>
                        <p:par>
                          <p:cTn id="66" fill="hold">
                            <p:stCondLst>
                              <p:cond delay="26000"/>
                            </p:stCondLst>
                            <p:childTnLst>
                              <p:par>
                                <p:cTn id="67" presetID="18" presetClass="entr" presetSubtype="12"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strips(downLeft)">
                                      <p:cBhvr>
                                        <p:cTn id="69" dur="1000"/>
                                        <p:tgtEl>
                                          <p:spTgt spid="34"/>
                                        </p:tgtEl>
                                      </p:cBhvr>
                                    </p:animEffect>
                                  </p:childTnLst>
                                </p:cTn>
                              </p:par>
                            </p:childTnLst>
                          </p:cTn>
                        </p:par>
                        <p:par>
                          <p:cTn id="70" fill="hold">
                            <p:stCondLst>
                              <p:cond delay="27000"/>
                            </p:stCondLst>
                            <p:childTnLst>
                              <p:par>
                                <p:cTn id="71" presetID="2" presetClass="entr" presetSubtype="4" fill="hold" grpId="1" nodeType="after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1000" fill="hold"/>
                                        <p:tgtEl>
                                          <p:spTgt spid="16"/>
                                        </p:tgtEl>
                                        <p:attrNameLst>
                                          <p:attrName>ppt_x</p:attrName>
                                        </p:attrNameLst>
                                      </p:cBhvr>
                                      <p:tavLst>
                                        <p:tav tm="0">
                                          <p:val>
                                            <p:strVal val="#ppt_x"/>
                                          </p:val>
                                        </p:tav>
                                        <p:tav tm="100000">
                                          <p:val>
                                            <p:strVal val="#ppt_x"/>
                                          </p:val>
                                        </p:tav>
                                      </p:tavLst>
                                    </p:anim>
                                    <p:anim calcmode="lin" valueType="num">
                                      <p:cBhvr additive="base">
                                        <p:cTn id="74" dur="1000" fill="hold"/>
                                        <p:tgtEl>
                                          <p:spTgt spid="16"/>
                                        </p:tgtEl>
                                        <p:attrNameLst>
                                          <p:attrName>ppt_y</p:attrName>
                                        </p:attrNameLst>
                                      </p:cBhvr>
                                      <p:tavLst>
                                        <p:tav tm="0">
                                          <p:val>
                                            <p:strVal val="1+#ppt_h/2"/>
                                          </p:val>
                                        </p:tav>
                                        <p:tav tm="100000">
                                          <p:val>
                                            <p:strVal val="#ppt_y"/>
                                          </p:val>
                                        </p:tav>
                                      </p:tavLst>
                                    </p:anim>
                                  </p:childTnLst>
                                </p:cTn>
                              </p:par>
                            </p:childTnLst>
                          </p:cTn>
                        </p:par>
                        <p:par>
                          <p:cTn id="75" fill="hold">
                            <p:stCondLst>
                              <p:cond delay="28000"/>
                            </p:stCondLst>
                            <p:childTnLst>
                              <p:par>
                                <p:cTn id="76" presetID="2" presetClass="entr" presetSubtype="4" fill="hold" grpId="1" nodeType="afterEffect">
                                  <p:stCondLst>
                                    <p:cond delay="0"/>
                                  </p:stCondLst>
                                  <p:childTnLst>
                                    <p:set>
                                      <p:cBhvr>
                                        <p:cTn id="77" dur="1" fill="hold">
                                          <p:stCondLst>
                                            <p:cond delay="0"/>
                                          </p:stCondLst>
                                        </p:cTn>
                                        <p:tgtEl>
                                          <p:spTgt spid="18"/>
                                        </p:tgtEl>
                                        <p:attrNameLst>
                                          <p:attrName>style.visibility</p:attrName>
                                        </p:attrNameLst>
                                      </p:cBhvr>
                                      <p:to>
                                        <p:strVal val="visible"/>
                                      </p:to>
                                    </p:set>
                                    <p:anim calcmode="lin" valueType="num">
                                      <p:cBhvr additive="base">
                                        <p:cTn id="78" dur="1000" fill="hold"/>
                                        <p:tgtEl>
                                          <p:spTgt spid="18"/>
                                        </p:tgtEl>
                                        <p:attrNameLst>
                                          <p:attrName>ppt_x</p:attrName>
                                        </p:attrNameLst>
                                      </p:cBhvr>
                                      <p:tavLst>
                                        <p:tav tm="0">
                                          <p:val>
                                            <p:strVal val="#ppt_x"/>
                                          </p:val>
                                        </p:tav>
                                        <p:tav tm="100000">
                                          <p:val>
                                            <p:strVal val="#ppt_x"/>
                                          </p:val>
                                        </p:tav>
                                      </p:tavLst>
                                    </p:anim>
                                    <p:anim calcmode="lin" valueType="num">
                                      <p:cBhvr additive="base">
                                        <p:cTn id="79" dur="1000" fill="hold"/>
                                        <p:tgtEl>
                                          <p:spTgt spid="18"/>
                                        </p:tgtEl>
                                        <p:attrNameLst>
                                          <p:attrName>ppt_y</p:attrName>
                                        </p:attrNameLst>
                                      </p:cBhvr>
                                      <p:tavLst>
                                        <p:tav tm="0">
                                          <p:val>
                                            <p:strVal val="1+#ppt_h/2"/>
                                          </p:val>
                                        </p:tav>
                                        <p:tav tm="100000">
                                          <p:val>
                                            <p:strVal val="#ppt_y"/>
                                          </p:val>
                                        </p:tav>
                                      </p:tavLst>
                                    </p:anim>
                                  </p:childTnLst>
                                </p:cTn>
                              </p:par>
                            </p:childTnLst>
                          </p:cTn>
                        </p:par>
                        <p:par>
                          <p:cTn id="80" fill="hold">
                            <p:stCondLst>
                              <p:cond delay="29000"/>
                            </p:stCondLst>
                            <p:childTnLst>
                              <p:par>
                                <p:cTn id="81" presetID="0" presetClass="path" presetSubtype="0" accel="50000" decel="50000" fill="hold" grpId="0" nodeType="afterEffect">
                                  <p:stCondLst>
                                    <p:cond delay="0"/>
                                  </p:stCondLst>
                                  <p:childTnLst>
                                    <p:animMotion origin="layout" path="M 0.00034 -0.02592 C -0.0158 -0.07731 -0.03177 -0.12847 -0.03854 -0.15139 " pathEditMode="relative" rAng="0" ptsTypes="AA">
                                      <p:cBhvr>
                                        <p:cTn id="82" dur="2000" fill="hold"/>
                                        <p:tgtEl>
                                          <p:spTgt spid="16"/>
                                        </p:tgtEl>
                                        <p:attrNameLst>
                                          <p:attrName>ppt_x</p:attrName>
                                          <p:attrName>ppt_y</p:attrName>
                                        </p:attrNameLst>
                                      </p:cBhvr>
                                      <p:rCtr x="-1944" y="-6273"/>
                                    </p:animMotion>
                                  </p:childTnLst>
                                </p:cTn>
                              </p:par>
                            </p:childTnLst>
                          </p:cTn>
                        </p:par>
                        <p:par>
                          <p:cTn id="83" fill="hold">
                            <p:stCondLst>
                              <p:cond delay="31000"/>
                            </p:stCondLst>
                            <p:childTnLst>
                              <p:par>
                                <p:cTn id="84" presetID="0" presetClass="path" presetSubtype="0" accel="50000" decel="50000" fill="hold" grpId="0" nodeType="afterEffect">
                                  <p:stCondLst>
                                    <p:cond delay="0"/>
                                  </p:stCondLst>
                                  <p:childTnLst>
                                    <p:animMotion origin="layout" path="M 2.5E-6 -1.11111E-6 C -0.02396 0.00903 -0.04792 0.01875 -0.05903 0.04421 C -0.07014 0.06945 -0.06858 0.11065 -0.06702 0.15255 " pathEditMode="relative" rAng="0" ptsTypes="AAA">
                                      <p:cBhvr>
                                        <p:cTn id="85" dur="2000" fill="hold"/>
                                        <p:tgtEl>
                                          <p:spTgt spid="18"/>
                                        </p:tgtEl>
                                        <p:attrNameLst>
                                          <p:attrName>ppt_x</p:attrName>
                                          <p:attrName>ppt_y</p:attrName>
                                        </p:attrNameLst>
                                      </p:cBhvr>
                                      <p:rCtr x="-3420" y="7616"/>
                                    </p:animMotion>
                                  </p:childTnLst>
                                </p:cTn>
                              </p:par>
                            </p:childTnLst>
                          </p:cTn>
                        </p:par>
                        <p:par>
                          <p:cTn id="86" fill="hold">
                            <p:stCondLst>
                              <p:cond delay="33000"/>
                            </p:stCondLst>
                            <p:childTnLst>
                              <p:par>
                                <p:cTn id="87" presetID="18" presetClass="entr" presetSubtype="12" fill="hold"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strips(downLeft)">
                                      <p:cBhvr>
                                        <p:cTn id="89" dur="2000"/>
                                        <p:tgtEl>
                                          <p:spTgt spid="38"/>
                                        </p:tgtEl>
                                      </p:cBhvr>
                                    </p:animEffect>
                                  </p:childTnLst>
                                </p:cTn>
                              </p:par>
                            </p:childTnLst>
                          </p:cTn>
                        </p:par>
                        <p:par>
                          <p:cTn id="90" fill="hold">
                            <p:stCondLst>
                              <p:cond delay="35000"/>
                            </p:stCondLst>
                            <p:childTnLst>
                              <p:par>
                                <p:cTn id="91" presetID="18" presetClass="entr" presetSubtype="12" fill="hold" grpId="0"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strips(downLeft)">
                                      <p:cBhvr>
                                        <p:cTn id="93" dur="1000"/>
                                        <p:tgtEl>
                                          <p:spTgt spid="33"/>
                                        </p:tgtEl>
                                      </p:cBhvr>
                                    </p:animEffect>
                                  </p:childTnLst>
                                </p:cTn>
                              </p:par>
                            </p:childTnLst>
                          </p:cTn>
                        </p:par>
                        <p:par>
                          <p:cTn id="94" fill="hold">
                            <p:stCondLst>
                              <p:cond delay="36000"/>
                            </p:stCondLst>
                            <p:childTnLst>
                              <p:par>
                                <p:cTn id="95" presetID="18" presetClass="entr" presetSubtype="12" fill="hold"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strips(downLeft)">
                                      <p:cBhvr>
                                        <p:cTn id="97" dur="2000"/>
                                        <p:tgtEl>
                                          <p:spTgt spid="40"/>
                                        </p:tgtEl>
                                      </p:cBhvr>
                                    </p:animEffect>
                                  </p:childTnLst>
                                </p:cTn>
                              </p:par>
                            </p:childTnLst>
                          </p:cTn>
                        </p:par>
                        <p:par>
                          <p:cTn id="98" fill="hold">
                            <p:stCondLst>
                              <p:cond delay="38000"/>
                            </p:stCondLst>
                            <p:childTnLst>
                              <p:par>
                                <p:cTn id="99" presetID="0" presetClass="path" presetSubtype="0" accel="50000" decel="50000" fill="hold" grpId="2" nodeType="afterEffect">
                                  <p:stCondLst>
                                    <p:cond delay="0"/>
                                  </p:stCondLst>
                                  <p:childTnLst>
                                    <p:animMotion origin="layout" path="M -0.03854 -0.15139 C -0.02587 -0.20671 -0.0132 -0.26203 -0.03854 -0.28217 C -0.06389 -0.30254 -0.16667 -0.34814 -0.19063 -0.27199 C -0.21459 -0.19537 -0.19861 -0.00926 -0.18264 0.17686 " pathEditMode="relative" rAng="0" ptsTypes="AAAA">
                                      <p:cBhvr>
                                        <p:cTn id="100" dur="2000" fill="hold"/>
                                        <p:tgtEl>
                                          <p:spTgt spid="16"/>
                                        </p:tgtEl>
                                        <p:attrNameLst>
                                          <p:attrName>ppt_x</p:attrName>
                                          <p:attrName>ppt_y</p:attrName>
                                        </p:attrNameLst>
                                      </p:cBhvr>
                                      <p:rCtr x="-7500" y="82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7" grpId="0" animBg="1"/>
      <p:bldP spid="7" grpId="1" animBg="1"/>
      <p:bldP spid="11" grpId="0"/>
      <p:bldP spid="33" grpId="0"/>
      <p:bldP spid="34" grpId="0"/>
      <p:bldP spid="35" grpId="0"/>
      <p:bldP spid="16" grpId="0" animBg="1"/>
      <p:bldP spid="16" grpId="1" animBg="1"/>
      <p:bldP spid="16" grpId="2" animBg="1"/>
      <p:bldP spid="18" grpId="0" animBg="1"/>
      <p:bldP spid="1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93AFA-AF2D-9247-8B68-45A2CD682E48}"/>
              </a:ext>
            </a:extLst>
          </p:cNvPr>
          <p:cNvSpPr>
            <a:spLocks noGrp="1"/>
          </p:cNvSpPr>
          <p:nvPr>
            <p:ph type="title"/>
          </p:nvPr>
        </p:nvSpPr>
        <p:spPr>
          <a:xfrm>
            <a:off x="2152651" y="365134"/>
            <a:ext cx="7886700" cy="1325563"/>
          </a:xfrm>
          <a:solidFill>
            <a:schemeClr val="bg1"/>
          </a:solidFill>
        </p:spPr>
        <p:txBody>
          <a:bodyPr/>
          <a:lstStyle/>
          <a:p>
            <a:r>
              <a:rPr lang="en-US" dirty="0"/>
              <a:t>Low Overhead – RA-LTTng</a:t>
            </a:r>
          </a:p>
        </p:txBody>
      </p:sp>
      <p:pic>
        <p:nvPicPr>
          <p:cNvPr id="10" name="Content Placeholder 9">
            <a:extLst>
              <a:ext uri="{FF2B5EF4-FFF2-40B4-BE49-F238E27FC236}">
                <a16:creationId xmlns:a16="http://schemas.microsoft.com/office/drawing/2014/main" id="{3720AD1F-D269-BD41-9675-8FAFE930C8C4}"/>
              </a:ext>
            </a:extLst>
          </p:cNvPr>
          <p:cNvPicPr>
            <a:picLocks noGrp="1" noChangeAspect="1"/>
          </p:cNvPicPr>
          <p:nvPr>
            <p:ph idx="1"/>
          </p:nvPr>
        </p:nvPicPr>
        <p:blipFill>
          <a:blip r:embed="rId3"/>
          <a:stretch>
            <a:fillRect/>
          </a:stretch>
        </p:blipFill>
        <p:spPr>
          <a:xfrm>
            <a:off x="3269743" y="1690699"/>
            <a:ext cx="5652516" cy="4447881"/>
          </a:xfrm>
        </p:spPr>
      </p:pic>
      <p:sp>
        <p:nvSpPr>
          <p:cNvPr id="4" name="Date Placeholder 3">
            <a:extLst>
              <a:ext uri="{FF2B5EF4-FFF2-40B4-BE49-F238E27FC236}">
                <a16:creationId xmlns:a16="http://schemas.microsoft.com/office/drawing/2014/main" id="{FD550003-7E92-7149-896F-DC0D2C7D2575}"/>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CADD0CB4-2644-A945-8C92-AC47A09B39DB}"/>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E1EB83B0-63C3-AF47-8F8F-2BF10268F695}"/>
              </a:ext>
            </a:extLst>
          </p:cNvPr>
          <p:cNvSpPr>
            <a:spLocks noGrp="1"/>
          </p:cNvSpPr>
          <p:nvPr>
            <p:ph type="sldNum" sz="quarter" idx="12"/>
          </p:nvPr>
        </p:nvSpPr>
        <p:spPr/>
        <p:txBody>
          <a:bodyPr/>
          <a:lstStyle/>
          <a:p>
            <a:fld id="{4ACE412F-CD6E-7445-9539-C5C52CAE09D8}" type="slidenum">
              <a:rPr lang="en-US" smtClean="0"/>
              <a:pPr/>
              <a:t>7</a:t>
            </a:fld>
            <a:endParaRPr lang="en-US"/>
          </a:p>
        </p:txBody>
      </p:sp>
      <p:sp>
        <p:nvSpPr>
          <p:cNvPr id="12" name="Oval 11">
            <a:extLst>
              <a:ext uri="{FF2B5EF4-FFF2-40B4-BE49-F238E27FC236}">
                <a16:creationId xmlns:a16="http://schemas.microsoft.com/office/drawing/2014/main" id="{C44A30B5-276A-1E4A-84F9-2B18B506397D}"/>
              </a:ext>
            </a:extLst>
          </p:cNvPr>
          <p:cNvSpPr/>
          <p:nvPr/>
        </p:nvSpPr>
        <p:spPr>
          <a:xfrm>
            <a:off x="5176321" y="1881220"/>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1</a:t>
            </a:r>
          </a:p>
        </p:txBody>
      </p:sp>
      <p:cxnSp>
        <p:nvCxnSpPr>
          <p:cNvPr id="14" name="Straight Arrow Connector 13">
            <a:extLst>
              <a:ext uri="{FF2B5EF4-FFF2-40B4-BE49-F238E27FC236}">
                <a16:creationId xmlns:a16="http://schemas.microsoft.com/office/drawing/2014/main" id="{D8C2FA5E-D3A7-4A4B-8F57-5798B4488228}"/>
              </a:ext>
            </a:extLst>
          </p:cNvPr>
          <p:cNvCxnSpPr>
            <a:cxnSpLocks/>
          </p:cNvCxnSpPr>
          <p:nvPr/>
        </p:nvCxnSpPr>
        <p:spPr>
          <a:xfrm>
            <a:off x="6265166" y="1892808"/>
            <a:ext cx="58064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6B36B-37EC-7746-8418-F99ADF2FB587}"/>
              </a:ext>
            </a:extLst>
          </p:cNvPr>
          <p:cNvCxnSpPr/>
          <p:nvPr/>
        </p:nvCxnSpPr>
        <p:spPr>
          <a:xfrm>
            <a:off x="7421880" y="2011680"/>
            <a:ext cx="749808" cy="338328"/>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F17749A-9044-E348-BA47-ADD0EF6CE25C}"/>
              </a:ext>
            </a:extLst>
          </p:cNvPr>
          <p:cNvCxnSpPr/>
          <p:nvPr/>
        </p:nvCxnSpPr>
        <p:spPr>
          <a:xfrm flipH="1">
            <a:off x="6699504" y="2002536"/>
            <a:ext cx="731520" cy="448056"/>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702195B5-F1AC-AB4D-A173-D072FBC3730B}"/>
              </a:ext>
            </a:extLst>
          </p:cNvPr>
          <p:cNvSpPr/>
          <p:nvPr/>
        </p:nvSpPr>
        <p:spPr>
          <a:xfrm>
            <a:off x="7792593" y="1705525"/>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2</a:t>
            </a:r>
          </a:p>
        </p:txBody>
      </p:sp>
      <p:sp>
        <p:nvSpPr>
          <p:cNvPr id="21" name="Oval 20">
            <a:extLst>
              <a:ext uri="{FF2B5EF4-FFF2-40B4-BE49-F238E27FC236}">
                <a16:creationId xmlns:a16="http://schemas.microsoft.com/office/drawing/2014/main" id="{6303A83C-ABCB-AA43-9EEB-4EB7F4E50C8F}"/>
              </a:ext>
            </a:extLst>
          </p:cNvPr>
          <p:cNvSpPr/>
          <p:nvPr/>
        </p:nvSpPr>
        <p:spPr>
          <a:xfrm>
            <a:off x="7173523" y="2660507"/>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3</a:t>
            </a:r>
          </a:p>
        </p:txBody>
      </p:sp>
      <p:cxnSp>
        <p:nvCxnSpPr>
          <p:cNvPr id="23" name="Straight Arrow Connector 22">
            <a:extLst>
              <a:ext uri="{FF2B5EF4-FFF2-40B4-BE49-F238E27FC236}">
                <a16:creationId xmlns:a16="http://schemas.microsoft.com/office/drawing/2014/main" id="{96C38C87-1DDB-8A4B-92C3-AA9859E08E72}"/>
              </a:ext>
            </a:extLst>
          </p:cNvPr>
          <p:cNvCxnSpPr/>
          <p:nvPr/>
        </p:nvCxnSpPr>
        <p:spPr>
          <a:xfrm>
            <a:off x="6440532" y="2889504"/>
            <a:ext cx="0" cy="150876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FE02476-32A2-0F49-8B44-536175F3192B}"/>
              </a:ext>
            </a:extLst>
          </p:cNvPr>
          <p:cNvCxnSpPr/>
          <p:nvPr/>
        </p:nvCxnSpPr>
        <p:spPr>
          <a:xfrm>
            <a:off x="6440532" y="4398264"/>
            <a:ext cx="0" cy="384048"/>
          </a:xfrm>
          <a:prstGeom prst="straightConnector1">
            <a:avLst/>
          </a:prstGeom>
          <a:ln w="28575">
            <a:solidFill>
              <a:schemeClr val="accent6">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2C8550C-AE26-D14E-AF21-F88786F2F70E}"/>
              </a:ext>
            </a:extLst>
          </p:cNvPr>
          <p:cNvSpPr/>
          <p:nvPr/>
        </p:nvSpPr>
        <p:spPr>
          <a:xfrm>
            <a:off x="6475476" y="4423160"/>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4</a:t>
            </a:r>
          </a:p>
        </p:txBody>
      </p:sp>
      <p:sp>
        <p:nvSpPr>
          <p:cNvPr id="27" name="Oval 26">
            <a:extLst>
              <a:ext uri="{FF2B5EF4-FFF2-40B4-BE49-F238E27FC236}">
                <a16:creationId xmlns:a16="http://schemas.microsoft.com/office/drawing/2014/main" id="{281E82B7-2B47-DD45-BE12-3BE77EF7DFC8}"/>
              </a:ext>
            </a:extLst>
          </p:cNvPr>
          <p:cNvSpPr/>
          <p:nvPr/>
        </p:nvSpPr>
        <p:spPr>
          <a:xfrm>
            <a:off x="5950077" y="5451824"/>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6</a:t>
            </a:r>
          </a:p>
        </p:txBody>
      </p:sp>
      <p:sp>
        <p:nvSpPr>
          <p:cNvPr id="28" name="Oval 27">
            <a:extLst>
              <a:ext uri="{FF2B5EF4-FFF2-40B4-BE49-F238E27FC236}">
                <a16:creationId xmlns:a16="http://schemas.microsoft.com/office/drawing/2014/main" id="{C8BF8F18-6909-C141-8A91-C37540172896}"/>
              </a:ext>
            </a:extLst>
          </p:cNvPr>
          <p:cNvSpPr/>
          <p:nvPr/>
        </p:nvSpPr>
        <p:spPr>
          <a:xfrm>
            <a:off x="5647944" y="3133319"/>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5</a:t>
            </a:r>
          </a:p>
        </p:txBody>
      </p:sp>
      <p:cxnSp>
        <p:nvCxnSpPr>
          <p:cNvPr id="30" name="Straight Arrow Connector 29">
            <a:extLst>
              <a:ext uri="{FF2B5EF4-FFF2-40B4-BE49-F238E27FC236}">
                <a16:creationId xmlns:a16="http://schemas.microsoft.com/office/drawing/2014/main" id="{2F13FAF6-204F-534C-9FA8-F09BECDE5DA6}"/>
              </a:ext>
            </a:extLst>
          </p:cNvPr>
          <p:cNvCxnSpPr/>
          <p:nvPr/>
        </p:nvCxnSpPr>
        <p:spPr>
          <a:xfrm flipV="1">
            <a:off x="4870704" y="3840480"/>
            <a:ext cx="0" cy="557784"/>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0477CC9-2A6F-6B41-98FC-EC7A598693E7}"/>
              </a:ext>
            </a:extLst>
          </p:cNvPr>
          <p:cNvCxnSpPr/>
          <p:nvPr/>
        </p:nvCxnSpPr>
        <p:spPr>
          <a:xfrm>
            <a:off x="5869033" y="4782312"/>
            <a:ext cx="0" cy="669512"/>
          </a:xfrm>
          <a:prstGeom prst="straightConnector1">
            <a:avLst/>
          </a:prstGeom>
          <a:ln w="28575">
            <a:solidFill>
              <a:schemeClr val="accent6">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86EF111-5704-C74D-9CEC-5DC41614DFE7}"/>
              </a:ext>
            </a:extLst>
          </p:cNvPr>
          <p:cNvCxnSpPr/>
          <p:nvPr/>
        </p:nvCxnSpPr>
        <p:spPr>
          <a:xfrm flipH="1">
            <a:off x="6658363" y="5038344"/>
            <a:ext cx="100812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D3258F5-4405-B64F-B1E1-5412F6BA7328}"/>
              </a:ext>
            </a:extLst>
          </p:cNvPr>
          <p:cNvCxnSpPr/>
          <p:nvPr/>
        </p:nvCxnSpPr>
        <p:spPr>
          <a:xfrm flipV="1">
            <a:off x="4870704" y="2724914"/>
            <a:ext cx="0" cy="346204"/>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a:extLst>
              <a:ext uri="{FF2B5EF4-FFF2-40B4-BE49-F238E27FC236}">
                <a16:creationId xmlns:a16="http://schemas.microsoft.com/office/drawing/2014/main" id="{DC64C2CA-1495-F74D-895C-53322F68D06C}"/>
              </a:ext>
            </a:extLst>
          </p:cNvPr>
          <p:cNvCxnSpPr/>
          <p:nvPr/>
        </p:nvCxnSpPr>
        <p:spPr>
          <a:xfrm rot="5400000">
            <a:off x="2385070" y="3921251"/>
            <a:ext cx="3005329" cy="192024"/>
          </a:xfrm>
          <a:prstGeom prst="bentConnector3">
            <a:avLst>
              <a:gd name="adj1" fmla="val 10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A4AA2287-6221-2549-8831-8F7ED46F0EE9}"/>
              </a:ext>
            </a:extLst>
          </p:cNvPr>
          <p:cNvSpPr/>
          <p:nvPr/>
        </p:nvSpPr>
        <p:spPr>
          <a:xfrm>
            <a:off x="5788697" y="2349859"/>
            <a:ext cx="182880" cy="1828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7</a:t>
            </a:r>
          </a:p>
        </p:txBody>
      </p:sp>
      <p:cxnSp>
        <p:nvCxnSpPr>
          <p:cNvPr id="46" name="Straight Arrow Connector 45">
            <a:extLst>
              <a:ext uri="{FF2B5EF4-FFF2-40B4-BE49-F238E27FC236}">
                <a16:creationId xmlns:a16="http://schemas.microsoft.com/office/drawing/2014/main" id="{DCC74A8A-CD26-5B48-B7B4-EABEA093ACF7}"/>
              </a:ext>
            </a:extLst>
          </p:cNvPr>
          <p:cNvCxnSpPr/>
          <p:nvPr/>
        </p:nvCxnSpPr>
        <p:spPr>
          <a:xfrm>
            <a:off x="8171688" y="3189039"/>
            <a:ext cx="0" cy="12864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34E83A1-9CFC-41B3-9115-E30C492BA354}"/>
              </a:ext>
            </a:extLst>
          </p:cNvPr>
          <p:cNvSpPr/>
          <p:nvPr/>
        </p:nvSpPr>
        <p:spPr>
          <a:xfrm>
            <a:off x="3020301" y="3893226"/>
            <a:ext cx="6454171" cy="23960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B94404-862D-AB4B-A5CB-D8EC61FAE08E}"/>
              </a:ext>
            </a:extLst>
          </p:cNvPr>
          <p:cNvSpPr txBox="1"/>
          <p:nvPr/>
        </p:nvSpPr>
        <p:spPr>
          <a:xfrm>
            <a:off x="2152659" y="8229"/>
            <a:ext cx="7678977" cy="369332"/>
          </a:xfrm>
          <a:prstGeom prst="rect">
            <a:avLst/>
          </a:prstGeom>
          <a:solidFill>
            <a:schemeClr val="bg1"/>
          </a:solidFill>
        </p:spPr>
        <p:txBody>
          <a:bodyPr wrap="square" rtlCol="0">
            <a:spAutoFit/>
          </a:bodyPr>
          <a:lstStyle/>
          <a:p>
            <a:r>
              <a:rPr lang="en-US" dirty="0"/>
              <a:t> </a:t>
            </a:r>
          </a:p>
        </p:txBody>
      </p:sp>
    </p:spTree>
    <p:extLst>
      <p:ext uri="{BB962C8B-B14F-4D97-AF65-F5344CB8AC3E}">
        <p14:creationId xmlns:p14="http://schemas.microsoft.com/office/powerpoint/2010/main" val="130011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hidden"/>
                                      </p:to>
                                    </p:set>
                                  </p:childTnLst>
                                </p:cTn>
                              </p:par>
                              <p:par>
                                <p:cTn id="13" presetID="0" presetClass="path" presetSubtype="0" accel="50000" decel="50000" fill="hold" nodeType="withEffect">
                                  <p:stCondLst>
                                    <p:cond delay="0"/>
                                  </p:stCondLst>
                                  <p:childTnLst>
                                    <p:animMotion origin="layout" path="M 0 0 L 0 -0.3155 " pathEditMode="relative" ptsTypes="AA">
                                      <p:cBhvr>
                                        <p:cTn id="14" dur="500" fill="hold"/>
                                        <p:tgtEl>
                                          <p:spTgt spid="10"/>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 -0.3155 " pathEditMode="relative" ptsTypes="AA">
                                      <p:cBhvr>
                                        <p:cTn id="16" dur="500" fill="hold"/>
                                        <p:tgtEl>
                                          <p:spTgt spid="12"/>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 0 L 0 -0.3155 " pathEditMode="relative" ptsTypes="AA">
                                      <p:cBhvr>
                                        <p:cTn id="18" dur="500" fill="hold"/>
                                        <p:tgtEl>
                                          <p:spTgt spid="14"/>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 0 L 0 -0.3155 " pathEditMode="relative" ptsTypes="AA">
                                      <p:cBhvr>
                                        <p:cTn id="20" dur="500" fill="hold"/>
                                        <p:tgtEl>
                                          <p:spTgt spid="17"/>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 0 L 0 -0.3155 " pathEditMode="relative" ptsTypes="AA">
                                      <p:cBhvr>
                                        <p:cTn id="22" dur="500" fill="hold"/>
                                        <p:tgtEl>
                                          <p:spTgt spid="19"/>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 -0.3155 " pathEditMode="relative" ptsTypes="AA">
                                      <p:cBhvr>
                                        <p:cTn id="24" dur="500" fill="hold"/>
                                        <p:tgtEl>
                                          <p:spTgt spid="20"/>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 -0.3155 " pathEditMode="relative" ptsTypes="AA">
                                      <p:cBhvr>
                                        <p:cTn id="26" dur="500" fill="hold"/>
                                        <p:tgtEl>
                                          <p:spTgt spid="21"/>
                                        </p:tgtEl>
                                        <p:attrNameLst>
                                          <p:attrName>ppt_x</p:attrName>
                                          <p:attrName>ppt_y</p:attrName>
                                        </p:attrNameLst>
                                      </p:cBhvr>
                                    </p:animMotion>
                                  </p:childTnLst>
                                </p:cTn>
                              </p:par>
                              <p:par>
                                <p:cTn id="27" presetID="0" presetClass="path" presetSubtype="0" accel="50000" decel="50000" fill="hold" nodeType="withEffect">
                                  <p:stCondLst>
                                    <p:cond delay="0"/>
                                  </p:stCondLst>
                                  <p:childTnLst>
                                    <p:animMotion origin="layout" path="M 0 0 L 0 -0.3155 " pathEditMode="relative" ptsTypes="AA">
                                      <p:cBhvr>
                                        <p:cTn id="28" dur="500" fill="hold"/>
                                        <p:tgtEl>
                                          <p:spTgt spid="23"/>
                                        </p:tgtEl>
                                        <p:attrNameLst>
                                          <p:attrName>ppt_x</p:attrName>
                                          <p:attrName>ppt_y</p:attrName>
                                        </p:attrNameLst>
                                      </p:cBhvr>
                                    </p:animMotion>
                                  </p:childTnLst>
                                </p:cTn>
                              </p:par>
                              <p:par>
                                <p:cTn id="29" presetID="0" presetClass="path" presetSubtype="0" accel="50000" decel="50000" fill="hold" nodeType="withEffect">
                                  <p:stCondLst>
                                    <p:cond delay="0"/>
                                  </p:stCondLst>
                                  <p:childTnLst>
                                    <p:animMotion origin="layout" path="M 0 0 L 0 -0.3155 " pathEditMode="relative" ptsTypes="AA">
                                      <p:cBhvr>
                                        <p:cTn id="30" dur="500" fill="hold"/>
                                        <p:tgtEl>
                                          <p:spTgt spid="25"/>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 -0.3155 " pathEditMode="relative" ptsTypes="AA">
                                      <p:cBhvr>
                                        <p:cTn id="32" dur="500" fill="hold"/>
                                        <p:tgtEl>
                                          <p:spTgt spid="26"/>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 -0.3155 " pathEditMode="relative" ptsTypes="AA">
                                      <p:cBhvr>
                                        <p:cTn id="34" dur="500" fill="hold"/>
                                        <p:tgtEl>
                                          <p:spTgt spid="27"/>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 -0.3155 " pathEditMode="relative" ptsTypes="AA">
                                      <p:cBhvr>
                                        <p:cTn id="36" dur="500" fill="hold"/>
                                        <p:tgtEl>
                                          <p:spTgt spid="28"/>
                                        </p:tgtEl>
                                        <p:attrNameLst>
                                          <p:attrName>ppt_x</p:attrName>
                                          <p:attrName>ppt_y</p:attrName>
                                        </p:attrNameLst>
                                      </p:cBhvr>
                                    </p:animMotion>
                                  </p:childTnLst>
                                </p:cTn>
                              </p:par>
                              <p:par>
                                <p:cTn id="37" presetID="0" presetClass="path" presetSubtype="0" accel="50000" decel="50000" fill="hold" nodeType="withEffect">
                                  <p:stCondLst>
                                    <p:cond delay="0"/>
                                  </p:stCondLst>
                                  <p:childTnLst>
                                    <p:animMotion origin="layout" path="M 0 0 L 0 -0.3155 " pathEditMode="relative" ptsTypes="AA">
                                      <p:cBhvr>
                                        <p:cTn id="38" dur="500" fill="hold"/>
                                        <p:tgtEl>
                                          <p:spTgt spid="30"/>
                                        </p:tgtEl>
                                        <p:attrNameLst>
                                          <p:attrName>ppt_x</p:attrName>
                                          <p:attrName>ppt_y</p:attrName>
                                        </p:attrNameLst>
                                      </p:cBhvr>
                                    </p:animMotion>
                                  </p:childTnLst>
                                </p:cTn>
                              </p:par>
                              <p:par>
                                <p:cTn id="39" presetID="0" presetClass="path" presetSubtype="0" accel="50000" decel="50000" fill="hold" nodeType="withEffect">
                                  <p:stCondLst>
                                    <p:cond delay="0"/>
                                  </p:stCondLst>
                                  <p:childTnLst>
                                    <p:animMotion origin="layout" path="M 0 0 L 0 -0.3155 " pathEditMode="relative" ptsTypes="AA">
                                      <p:cBhvr>
                                        <p:cTn id="40" dur="500" fill="hold"/>
                                        <p:tgtEl>
                                          <p:spTgt spid="32"/>
                                        </p:tgtEl>
                                        <p:attrNameLst>
                                          <p:attrName>ppt_x</p:attrName>
                                          <p:attrName>ppt_y</p:attrName>
                                        </p:attrNameLst>
                                      </p:cBhvr>
                                    </p:animMotion>
                                  </p:childTnLst>
                                </p:cTn>
                              </p:par>
                              <p:par>
                                <p:cTn id="41" presetID="0" presetClass="path" presetSubtype="0" accel="50000" decel="50000" fill="hold" nodeType="withEffect">
                                  <p:stCondLst>
                                    <p:cond delay="0"/>
                                  </p:stCondLst>
                                  <p:childTnLst>
                                    <p:animMotion origin="layout" path="M 0 0 L 0 -0.3155 " pathEditMode="relative" ptsTypes="AA">
                                      <p:cBhvr>
                                        <p:cTn id="42" dur="500" fill="hold"/>
                                        <p:tgtEl>
                                          <p:spTgt spid="36"/>
                                        </p:tgtEl>
                                        <p:attrNameLst>
                                          <p:attrName>ppt_x</p:attrName>
                                          <p:attrName>ppt_y</p:attrName>
                                        </p:attrNameLst>
                                      </p:cBhvr>
                                    </p:animMotion>
                                  </p:childTnLst>
                                </p:cTn>
                              </p:par>
                              <p:par>
                                <p:cTn id="43" presetID="0" presetClass="path" presetSubtype="0" accel="50000" decel="50000" fill="hold" nodeType="withEffect">
                                  <p:stCondLst>
                                    <p:cond delay="0"/>
                                  </p:stCondLst>
                                  <p:childTnLst>
                                    <p:animMotion origin="layout" path="M 0 0 L 0 -0.3155 " pathEditMode="relative" ptsTypes="AA">
                                      <p:cBhvr>
                                        <p:cTn id="44" dur="500" fill="hold"/>
                                        <p:tgtEl>
                                          <p:spTgt spid="38"/>
                                        </p:tgtEl>
                                        <p:attrNameLst>
                                          <p:attrName>ppt_x</p:attrName>
                                          <p:attrName>ppt_y</p:attrName>
                                        </p:attrNameLst>
                                      </p:cBhvr>
                                    </p:animMotion>
                                  </p:childTnLst>
                                </p:cTn>
                              </p:par>
                              <p:par>
                                <p:cTn id="45" presetID="0" presetClass="path" presetSubtype="0" accel="50000" decel="50000" fill="hold" nodeType="withEffect">
                                  <p:stCondLst>
                                    <p:cond delay="0"/>
                                  </p:stCondLst>
                                  <p:childTnLst>
                                    <p:animMotion origin="layout" path="M 0 0 L 0 -0.3155 " pathEditMode="relative" ptsTypes="AA">
                                      <p:cBhvr>
                                        <p:cTn id="46" dur="500" fill="hold"/>
                                        <p:tgtEl>
                                          <p:spTgt spid="40"/>
                                        </p:tgtEl>
                                        <p:attrNameLst>
                                          <p:attrName>ppt_x</p:attrName>
                                          <p:attrName>ppt_y</p:attrName>
                                        </p:attrNameLst>
                                      </p:cBhvr>
                                    </p:animMotion>
                                  </p:childTnLst>
                                </p:cTn>
                              </p:par>
                              <p:par>
                                <p:cTn id="47" presetID="0" presetClass="path" presetSubtype="0" accel="50000" decel="50000" fill="hold" grpId="0" nodeType="withEffect">
                                  <p:stCondLst>
                                    <p:cond delay="0"/>
                                  </p:stCondLst>
                                  <p:childTnLst>
                                    <p:animMotion origin="layout" path="M 0 0 L 0 -0.3155 " pathEditMode="relative" ptsTypes="AA">
                                      <p:cBhvr>
                                        <p:cTn id="48" dur="500" fill="hold"/>
                                        <p:tgtEl>
                                          <p:spTgt spid="44"/>
                                        </p:tgtEl>
                                        <p:attrNameLst>
                                          <p:attrName>ppt_x</p:attrName>
                                          <p:attrName>ppt_y</p:attrName>
                                        </p:attrNameLst>
                                      </p:cBhvr>
                                    </p:animMotion>
                                  </p:childTnLst>
                                </p:cTn>
                              </p:par>
                              <p:par>
                                <p:cTn id="49" presetID="0" presetClass="path" presetSubtype="0" accel="50000" decel="50000" fill="hold" nodeType="withEffect">
                                  <p:stCondLst>
                                    <p:cond delay="0"/>
                                  </p:stCondLst>
                                  <p:childTnLst>
                                    <p:animMotion origin="layout" path="M 0 0 L 0 -0.3155 " pathEditMode="relative" ptsTypes="AA">
                                      <p:cBhvr>
                                        <p:cTn id="50" dur="500" fill="hold"/>
                                        <p:tgtEl>
                                          <p:spTgt spid="46"/>
                                        </p:tgtEl>
                                        <p:attrNameLst>
                                          <p:attrName>ppt_x</p:attrName>
                                          <p:attrName>ppt_y</p:attrName>
                                        </p:attrNameLst>
                                      </p:cBhvr>
                                    </p:animMotion>
                                  </p:childTnLst>
                                </p:cTn>
                              </p:par>
                              <p:par>
                                <p:cTn id="51" presetID="0" presetClass="path" presetSubtype="0" accel="50000" decel="50000" fill="hold" grpId="1" nodeType="withEffect">
                                  <p:stCondLst>
                                    <p:cond delay="0"/>
                                  </p:stCondLst>
                                  <p:childTnLst>
                                    <p:animMotion origin="layout" path="M 0 0 L 0 -0.3155 " pathEditMode="relative" ptsTypes="AA">
                                      <p:cBhvr>
                                        <p:cTn id="52" dur="5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20" grpId="0" animBg="1"/>
      <p:bldP spid="21" grpId="0" animBg="1"/>
      <p:bldP spid="26" grpId="0" animBg="1"/>
      <p:bldP spid="27" grpId="0" animBg="1"/>
      <p:bldP spid="28" grpId="0" animBg="1"/>
      <p:bldP spid="44" grpId="0" animBg="1"/>
      <p:bldP spid="8" grpId="0" animBg="1"/>
      <p:bldP spid="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93AFA-AF2D-9247-8B68-45A2CD682E48}"/>
              </a:ext>
            </a:extLst>
          </p:cNvPr>
          <p:cNvSpPr>
            <a:spLocks noGrp="1"/>
          </p:cNvSpPr>
          <p:nvPr>
            <p:ph type="title"/>
          </p:nvPr>
        </p:nvSpPr>
        <p:spPr/>
        <p:txBody>
          <a:bodyPr/>
          <a:lstStyle/>
          <a:p>
            <a:r>
              <a:rPr lang="en-US" dirty="0"/>
              <a:t>Low Overhead – RA-LTTng</a:t>
            </a:r>
          </a:p>
        </p:txBody>
      </p:sp>
      <p:pic>
        <p:nvPicPr>
          <p:cNvPr id="8" name="Content Placeholder 9">
            <a:extLst>
              <a:ext uri="{FF2B5EF4-FFF2-40B4-BE49-F238E27FC236}">
                <a16:creationId xmlns:a16="http://schemas.microsoft.com/office/drawing/2014/main" id="{70DA7A8F-8FC5-C241-B0E8-12EC6092A9EF}"/>
              </a:ext>
            </a:extLst>
          </p:cNvPr>
          <p:cNvPicPr>
            <a:picLocks noGrp="1" noChangeAspect="1"/>
          </p:cNvPicPr>
          <p:nvPr>
            <p:ph idx="1"/>
          </p:nvPr>
        </p:nvPicPr>
        <p:blipFill rotWithShape="1">
          <a:blip r:embed="rId3"/>
          <a:srcRect t="49840"/>
          <a:stretch/>
        </p:blipFill>
        <p:spPr>
          <a:xfrm>
            <a:off x="3269743" y="1762743"/>
            <a:ext cx="5652516" cy="2231031"/>
          </a:xfrm>
        </p:spPr>
      </p:pic>
      <p:sp>
        <p:nvSpPr>
          <p:cNvPr id="4" name="Date Placeholder 3">
            <a:extLst>
              <a:ext uri="{FF2B5EF4-FFF2-40B4-BE49-F238E27FC236}">
                <a16:creationId xmlns:a16="http://schemas.microsoft.com/office/drawing/2014/main" id="{FD550003-7E92-7149-896F-DC0D2C7D2575}"/>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CADD0CB4-2644-A945-8C92-AC47A09B39DB}"/>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E1EB83B0-63C3-AF47-8F8F-2BF10268F695}"/>
              </a:ext>
            </a:extLst>
          </p:cNvPr>
          <p:cNvSpPr>
            <a:spLocks noGrp="1"/>
          </p:cNvSpPr>
          <p:nvPr>
            <p:ph type="sldNum" sz="quarter" idx="12"/>
          </p:nvPr>
        </p:nvSpPr>
        <p:spPr/>
        <p:txBody>
          <a:bodyPr/>
          <a:lstStyle/>
          <a:p>
            <a:fld id="{4ACE412F-CD6E-7445-9539-C5C52CAE09D8}" type="slidenum">
              <a:rPr lang="en-US" smtClean="0"/>
              <a:pPr/>
              <a:t>8</a:t>
            </a:fld>
            <a:endParaRPr lang="en-US"/>
          </a:p>
        </p:txBody>
      </p:sp>
      <p:cxnSp>
        <p:nvCxnSpPr>
          <p:cNvPr id="15" name="Straight Arrow Connector 14">
            <a:extLst>
              <a:ext uri="{FF2B5EF4-FFF2-40B4-BE49-F238E27FC236}">
                <a16:creationId xmlns:a16="http://schemas.microsoft.com/office/drawing/2014/main" id="{F1FAE50D-AC2F-3041-A28A-6D8B0A500A1F}"/>
              </a:ext>
            </a:extLst>
          </p:cNvPr>
          <p:cNvCxnSpPr>
            <a:cxnSpLocks/>
          </p:cNvCxnSpPr>
          <p:nvPr/>
        </p:nvCxnSpPr>
        <p:spPr>
          <a:xfrm>
            <a:off x="6444915" y="1761573"/>
            <a:ext cx="0" cy="491893"/>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5B5A3CA-6B84-074B-965D-F10815AB8BF4}"/>
              </a:ext>
            </a:extLst>
          </p:cNvPr>
          <p:cNvCxnSpPr>
            <a:cxnSpLocks/>
          </p:cNvCxnSpPr>
          <p:nvPr/>
        </p:nvCxnSpPr>
        <p:spPr>
          <a:xfrm>
            <a:off x="6444915" y="2253459"/>
            <a:ext cx="0" cy="384048"/>
          </a:xfrm>
          <a:prstGeom prst="straightConnector1">
            <a:avLst/>
          </a:prstGeom>
          <a:ln w="28575">
            <a:solidFill>
              <a:schemeClr val="accent6">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2D2A326C-62C7-444E-81FC-755019CDA016}"/>
              </a:ext>
            </a:extLst>
          </p:cNvPr>
          <p:cNvSpPr/>
          <p:nvPr/>
        </p:nvSpPr>
        <p:spPr>
          <a:xfrm>
            <a:off x="6486232" y="2280759"/>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4</a:t>
            </a:r>
          </a:p>
        </p:txBody>
      </p:sp>
      <p:sp>
        <p:nvSpPr>
          <p:cNvPr id="18" name="Oval 17">
            <a:extLst>
              <a:ext uri="{FF2B5EF4-FFF2-40B4-BE49-F238E27FC236}">
                <a16:creationId xmlns:a16="http://schemas.microsoft.com/office/drawing/2014/main" id="{74ECCED5-46DF-CA46-98CC-19C4972D7F17}"/>
              </a:ext>
            </a:extLst>
          </p:cNvPr>
          <p:cNvSpPr/>
          <p:nvPr/>
        </p:nvSpPr>
        <p:spPr>
          <a:xfrm>
            <a:off x="5936713" y="3307019"/>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6</a:t>
            </a:r>
          </a:p>
        </p:txBody>
      </p:sp>
      <p:cxnSp>
        <p:nvCxnSpPr>
          <p:cNvPr id="20" name="Straight Arrow Connector 19">
            <a:extLst>
              <a:ext uri="{FF2B5EF4-FFF2-40B4-BE49-F238E27FC236}">
                <a16:creationId xmlns:a16="http://schemas.microsoft.com/office/drawing/2014/main" id="{99A950CE-0F4E-8244-A481-6F5A05A4B1B4}"/>
              </a:ext>
            </a:extLst>
          </p:cNvPr>
          <p:cNvCxnSpPr>
            <a:cxnSpLocks/>
          </p:cNvCxnSpPr>
          <p:nvPr/>
        </p:nvCxnSpPr>
        <p:spPr>
          <a:xfrm flipV="1">
            <a:off x="4870704" y="1761567"/>
            <a:ext cx="0" cy="491892"/>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6BA3140-082A-AC41-B4E8-CF710ED325F8}"/>
              </a:ext>
            </a:extLst>
          </p:cNvPr>
          <p:cNvCxnSpPr>
            <a:cxnSpLocks/>
          </p:cNvCxnSpPr>
          <p:nvPr/>
        </p:nvCxnSpPr>
        <p:spPr>
          <a:xfrm>
            <a:off x="5863791" y="2637507"/>
            <a:ext cx="0" cy="669512"/>
          </a:xfrm>
          <a:prstGeom prst="straightConnector1">
            <a:avLst/>
          </a:prstGeom>
          <a:ln w="28575">
            <a:solidFill>
              <a:schemeClr val="accent6">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1C7584F-1A31-3E41-948C-A7428F2AFA76}"/>
              </a:ext>
            </a:extLst>
          </p:cNvPr>
          <p:cNvCxnSpPr>
            <a:cxnSpLocks/>
          </p:cNvCxnSpPr>
          <p:nvPr/>
        </p:nvCxnSpPr>
        <p:spPr>
          <a:xfrm flipH="1">
            <a:off x="6658363" y="2893539"/>
            <a:ext cx="100812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a:extLst>
              <a:ext uri="{FF2B5EF4-FFF2-40B4-BE49-F238E27FC236}">
                <a16:creationId xmlns:a16="http://schemas.microsoft.com/office/drawing/2014/main" id="{F2DE85FB-3FEB-5D4B-9874-5B5EEB490302}"/>
              </a:ext>
            </a:extLst>
          </p:cNvPr>
          <p:cNvCxnSpPr>
            <a:cxnSpLocks/>
          </p:cNvCxnSpPr>
          <p:nvPr/>
        </p:nvCxnSpPr>
        <p:spPr>
          <a:xfrm rot="5400000">
            <a:off x="2940125" y="2581043"/>
            <a:ext cx="1638955" cy="12700"/>
          </a:xfrm>
          <a:prstGeom prst="bentConnector3">
            <a:avLst>
              <a:gd name="adj1" fmla="val 772"/>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8535ACD-CF47-BB4F-BBC8-9259DC892BC9}"/>
              </a:ext>
            </a:extLst>
          </p:cNvPr>
          <p:cNvCxnSpPr>
            <a:cxnSpLocks/>
          </p:cNvCxnSpPr>
          <p:nvPr/>
        </p:nvCxnSpPr>
        <p:spPr>
          <a:xfrm>
            <a:off x="8171688" y="1761572"/>
            <a:ext cx="0" cy="56914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81CB1F74-6361-B44E-9E92-13AF0A209312}"/>
              </a:ext>
            </a:extLst>
          </p:cNvPr>
          <p:cNvSpPr/>
          <p:nvPr/>
        </p:nvSpPr>
        <p:spPr>
          <a:xfrm>
            <a:off x="5159949" y="2981655"/>
            <a:ext cx="1300880" cy="1117660"/>
          </a:xfrm>
          <a:prstGeom prst="ellipse">
            <a:avLst/>
          </a:prstGeom>
          <a:noFill/>
          <a:ln w="9525">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Arrow Connector 72">
            <a:extLst>
              <a:ext uri="{FF2B5EF4-FFF2-40B4-BE49-F238E27FC236}">
                <a16:creationId xmlns:a16="http://schemas.microsoft.com/office/drawing/2014/main" id="{7E8B8E0E-4F92-DA43-B46D-CBE8E4FBE8B2}"/>
              </a:ext>
            </a:extLst>
          </p:cNvPr>
          <p:cNvCxnSpPr>
            <a:cxnSpLocks/>
          </p:cNvCxnSpPr>
          <p:nvPr/>
        </p:nvCxnSpPr>
        <p:spPr>
          <a:xfrm>
            <a:off x="6358226" y="3900417"/>
            <a:ext cx="962512" cy="398035"/>
          </a:xfrm>
          <a:prstGeom prst="straightConnector1">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368EFEC-6640-6D4D-AE8D-53C3A1AC1A5A}"/>
              </a:ext>
            </a:extLst>
          </p:cNvPr>
          <p:cNvSpPr txBox="1"/>
          <p:nvPr/>
        </p:nvSpPr>
        <p:spPr>
          <a:xfrm>
            <a:off x="6673335" y="3871919"/>
            <a:ext cx="598241" cy="246221"/>
          </a:xfrm>
          <a:prstGeom prst="rect">
            <a:avLst/>
          </a:prstGeom>
          <a:noFill/>
        </p:spPr>
        <p:txBody>
          <a:bodyPr wrap="none" rtlCol="0">
            <a:spAutoFit/>
          </a:bodyPr>
          <a:lstStyle/>
          <a:p>
            <a:r>
              <a:rPr lang="en-US" sz="1000" dirty="0"/>
              <a:t>zoom in</a:t>
            </a:r>
          </a:p>
        </p:txBody>
      </p:sp>
      <p:sp>
        <p:nvSpPr>
          <p:cNvPr id="78" name="Rectangle 77">
            <a:extLst>
              <a:ext uri="{FF2B5EF4-FFF2-40B4-BE49-F238E27FC236}">
                <a16:creationId xmlns:a16="http://schemas.microsoft.com/office/drawing/2014/main" id="{9DAB37A2-263C-0A42-A4C9-6872E1A9AA49}"/>
              </a:ext>
            </a:extLst>
          </p:cNvPr>
          <p:cNvSpPr/>
          <p:nvPr/>
        </p:nvSpPr>
        <p:spPr>
          <a:xfrm>
            <a:off x="7240519" y="4570194"/>
            <a:ext cx="1049593" cy="19905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67EBFFFB-0660-0A47-8349-3287CB7FC5F1}"/>
              </a:ext>
            </a:extLst>
          </p:cNvPr>
          <p:cNvSpPr/>
          <p:nvPr/>
        </p:nvSpPr>
        <p:spPr>
          <a:xfrm>
            <a:off x="5800177" y="4205198"/>
            <a:ext cx="215153" cy="18504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3837F18-6AEE-CC49-B7D9-B746FEDD0474}"/>
              </a:ext>
            </a:extLst>
          </p:cNvPr>
          <p:cNvSpPr/>
          <p:nvPr/>
        </p:nvSpPr>
        <p:spPr>
          <a:xfrm>
            <a:off x="5800955" y="4202762"/>
            <a:ext cx="215153" cy="18504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921B472B-32A7-774D-9C4C-ACFBD0BFE094}"/>
              </a:ext>
            </a:extLst>
          </p:cNvPr>
          <p:cNvSpPr/>
          <p:nvPr/>
        </p:nvSpPr>
        <p:spPr>
          <a:xfrm>
            <a:off x="5800173" y="4199449"/>
            <a:ext cx="215153" cy="185044"/>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452025B9-2BE5-D04D-82D3-8254EA0029E6}"/>
              </a:ext>
            </a:extLst>
          </p:cNvPr>
          <p:cNvSpPr/>
          <p:nvPr/>
        </p:nvSpPr>
        <p:spPr>
          <a:xfrm>
            <a:off x="5800173" y="4205930"/>
            <a:ext cx="215153" cy="185044"/>
          </a:xfrm>
          <a:prstGeom prst="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4A30475A-A76F-A349-AFCF-32C811B9D013}"/>
              </a:ext>
            </a:extLst>
          </p:cNvPr>
          <p:cNvSpPr/>
          <p:nvPr/>
        </p:nvSpPr>
        <p:spPr>
          <a:xfrm>
            <a:off x="5800173" y="4204469"/>
            <a:ext cx="215153" cy="18504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371E873F-CA05-C248-A048-2AD659FC26E8}"/>
              </a:ext>
            </a:extLst>
          </p:cNvPr>
          <p:cNvSpPr txBox="1"/>
          <p:nvPr/>
        </p:nvSpPr>
        <p:spPr>
          <a:xfrm>
            <a:off x="7320738" y="4300963"/>
            <a:ext cx="889154" cy="276999"/>
          </a:xfrm>
          <a:prstGeom prst="rect">
            <a:avLst/>
          </a:prstGeom>
          <a:noFill/>
        </p:spPr>
        <p:txBody>
          <a:bodyPr wrap="none" rtlCol="0">
            <a:spAutoFit/>
          </a:bodyPr>
          <a:lstStyle/>
          <a:p>
            <a:r>
              <a:rPr lang="en-US" sz="1200" dirty="0"/>
              <a:t>workqueue</a:t>
            </a:r>
          </a:p>
        </p:txBody>
      </p:sp>
      <p:sp>
        <p:nvSpPr>
          <p:cNvPr id="87" name="Freeform 86">
            <a:extLst>
              <a:ext uri="{FF2B5EF4-FFF2-40B4-BE49-F238E27FC236}">
                <a16:creationId xmlns:a16="http://schemas.microsoft.com/office/drawing/2014/main" id="{8D88A4DC-DB32-DC4A-AEAF-1A0B1C1893E4}"/>
              </a:ext>
            </a:extLst>
          </p:cNvPr>
          <p:cNvSpPr/>
          <p:nvPr/>
        </p:nvSpPr>
        <p:spPr>
          <a:xfrm>
            <a:off x="6015326" y="5203918"/>
            <a:ext cx="80683" cy="450476"/>
          </a:xfrm>
          <a:custGeom>
            <a:avLst/>
            <a:gdLst>
              <a:gd name="connsiteX0" fmla="*/ 127779 w 127779"/>
              <a:gd name="connsiteY0" fmla="*/ 0 h 618565"/>
              <a:gd name="connsiteX1" fmla="*/ 32 w 127779"/>
              <a:gd name="connsiteY1" fmla="*/ 134471 h 618565"/>
              <a:gd name="connsiteX2" fmla="*/ 114332 w 127779"/>
              <a:gd name="connsiteY2" fmla="*/ 215153 h 618565"/>
              <a:gd name="connsiteX3" fmla="*/ 20202 w 127779"/>
              <a:gd name="connsiteY3" fmla="*/ 282389 h 618565"/>
              <a:gd name="connsiteX4" fmla="*/ 114332 w 127779"/>
              <a:gd name="connsiteY4" fmla="*/ 342900 h 618565"/>
              <a:gd name="connsiteX5" fmla="*/ 33649 w 127779"/>
              <a:gd name="connsiteY5" fmla="*/ 396689 h 618565"/>
              <a:gd name="connsiteX6" fmla="*/ 80714 w 127779"/>
              <a:gd name="connsiteY6" fmla="*/ 504265 h 618565"/>
              <a:gd name="connsiteX7" fmla="*/ 80714 w 127779"/>
              <a:gd name="connsiteY7" fmla="*/ 618565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779" h="618565">
                <a:moveTo>
                  <a:pt x="127779" y="0"/>
                </a:moveTo>
                <a:cubicBezTo>
                  <a:pt x="65026" y="49306"/>
                  <a:pt x="2273" y="98612"/>
                  <a:pt x="32" y="134471"/>
                </a:cubicBezTo>
                <a:cubicBezTo>
                  <a:pt x="-2209" y="170330"/>
                  <a:pt x="110970" y="190500"/>
                  <a:pt x="114332" y="215153"/>
                </a:cubicBezTo>
                <a:cubicBezTo>
                  <a:pt x="117694" y="239806"/>
                  <a:pt x="20202" y="261098"/>
                  <a:pt x="20202" y="282389"/>
                </a:cubicBezTo>
                <a:cubicBezTo>
                  <a:pt x="20202" y="303680"/>
                  <a:pt x="112091" y="323850"/>
                  <a:pt x="114332" y="342900"/>
                </a:cubicBezTo>
                <a:cubicBezTo>
                  <a:pt x="116573" y="361950"/>
                  <a:pt x="39252" y="369795"/>
                  <a:pt x="33649" y="396689"/>
                </a:cubicBezTo>
                <a:cubicBezTo>
                  <a:pt x="28046" y="423583"/>
                  <a:pt x="72870" y="467286"/>
                  <a:pt x="80714" y="504265"/>
                </a:cubicBezTo>
                <a:cubicBezTo>
                  <a:pt x="88558" y="541244"/>
                  <a:pt x="84636" y="579904"/>
                  <a:pt x="80714" y="6185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87">
            <a:extLst>
              <a:ext uri="{FF2B5EF4-FFF2-40B4-BE49-F238E27FC236}">
                <a16:creationId xmlns:a16="http://schemas.microsoft.com/office/drawing/2014/main" id="{4FB5CFFC-E999-1B42-AE3B-A20DFDA0BA59}"/>
              </a:ext>
            </a:extLst>
          </p:cNvPr>
          <p:cNvSpPr/>
          <p:nvPr/>
        </p:nvSpPr>
        <p:spPr>
          <a:xfrm>
            <a:off x="6296502" y="5421295"/>
            <a:ext cx="80683" cy="450476"/>
          </a:xfrm>
          <a:custGeom>
            <a:avLst/>
            <a:gdLst>
              <a:gd name="connsiteX0" fmla="*/ 127779 w 127779"/>
              <a:gd name="connsiteY0" fmla="*/ 0 h 618565"/>
              <a:gd name="connsiteX1" fmla="*/ 32 w 127779"/>
              <a:gd name="connsiteY1" fmla="*/ 134471 h 618565"/>
              <a:gd name="connsiteX2" fmla="*/ 114332 w 127779"/>
              <a:gd name="connsiteY2" fmla="*/ 215153 h 618565"/>
              <a:gd name="connsiteX3" fmla="*/ 20202 w 127779"/>
              <a:gd name="connsiteY3" fmla="*/ 282389 h 618565"/>
              <a:gd name="connsiteX4" fmla="*/ 114332 w 127779"/>
              <a:gd name="connsiteY4" fmla="*/ 342900 h 618565"/>
              <a:gd name="connsiteX5" fmla="*/ 33649 w 127779"/>
              <a:gd name="connsiteY5" fmla="*/ 396689 h 618565"/>
              <a:gd name="connsiteX6" fmla="*/ 80714 w 127779"/>
              <a:gd name="connsiteY6" fmla="*/ 504265 h 618565"/>
              <a:gd name="connsiteX7" fmla="*/ 80714 w 127779"/>
              <a:gd name="connsiteY7" fmla="*/ 618565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779" h="618565">
                <a:moveTo>
                  <a:pt x="127779" y="0"/>
                </a:moveTo>
                <a:cubicBezTo>
                  <a:pt x="65026" y="49306"/>
                  <a:pt x="2273" y="98612"/>
                  <a:pt x="32" y="134471"/>
                </a:cubicBezTo>
                <a:cubicBezTo>
                  <a:pt x="-2209" y="170330"/>
                  <a:pt x="110970" y="190500"/>
                  <a:pt x="114332" y="215153"/>
                </a:cubicBezTo>
                <a:cubicBezTo>
                  <a:pt x="117694" y="239806"/>
                  <a:pt x="20202" y="261098"/>
                  <a:pt x="20202" y="282389"/>
                </a:cubicBezTo>
                <a:cubicBezTo>
                  <a:pt x="20202" y="303680"/>
                  <a:pt x="112091" y="323850"/>
                  <a:pt x="114332" y="342900"/>
                </a:cubicBezTo>
                <a:cubicBezTo>
                  <a:pt x="116573" y="361950"/>
                  <a:pt x="39252" y="369795"/>
                  <a:pt x="33649" y="396689"/>
                </a:cubicBezTo>
                <a:cubicBezTo>
                  <a:pt x="28046" y="423583"/>
                  <a:pt x="72870" y="467286"/>
                  <a:pt x="80714" y="504265"/>
                </a:cubicBezTo>
                <a:cubicBezTo>
                  <a:pt x="88558" y="541244"/>
                  <a:pt x="84636" y="579904"/>
                  <a:pt x="80714" y="6185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88">
            <a:extLst>
              <a:ext uri="{FF2B5EF4-FFF2-40B4-BE49-F238E27FC236}">
                <a16:creationId xmlns:a16="http://schemas.microsoft.com/office/drawing/2014/main" id="{5BA9A6CE-613F-A24C-BFFA-E0D2C44C0079}"/>
              </a:ext>
            </a:extLst>
          </p:cNvPr>
          <p:cNvSpPr/>
          <p:nvPr/>
        </p:nvSpPr>
        <p:spPr>
          <a:xfrm>
            <a:off x="6577681" y="5174983"/>
            <a:ext cx="80683" cy="450476"/>
          </a:xfrm>
          <a:custGeom>
            <a:avLst/>
            <a:gdLst>
              <a:gd name="connsiteX0" fmla="*/ 127779 w 127779"/>
              <a:gd name="connsiteY0" fmla="*/ 0 h 618565"/>
              <a:gd name="connsiteX1" fmla="*/ 32 w 127779"/>
              <a:gd name="connsiteY1" fmla="*/ 134471 h 618565"/>
              <a:gd name="connsiteX2" fmla="*/ 114332 w 127779"/>
              <a:gd name="connsiteY2" fmla="*/ 215153 h 618565"/>
              <a:gd name="connsiteX3" fmla="*/ 20202 w 127779"/>
              <a:gd name="connsiteY3" fmla="*/ 282389 h 618565"/>
              <a:gd name="connsiteX4" fmla="*/ 114332 w 127779"/>
              <a:gd name="connsiteY4" fmla="*/ 342900 h 618565"/>
              <a:gd name="connsiteX5" fmla="*/ 33649 w 127779"/>
              <a:gd name="connsiteY5" fmla="*/ 396689 h 618565"/>
              <a:gd name="connsiteX6" fmla="*/ 80714 w 127779"/>
              <a:gd name="connsiteY6" fmla="*/ 504265 h 618565"/>
              <a:gd name="connsiteX7" fmla="*/ 80714 w 127779"/>
              <a:gd name="connsiteY7" fmla="*/ 618565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779" h="618565">
                <a:moveTo>
                  <a:pt x="127779" y="0"/>
                </a:moveTo>
                <a:cubicBezTo>
                  <a:pt x="65026" y="49306"/>
                  <a:pt x="2273" y="98612"/>
                  <a:pt x="32" y="134471"/>
                </a:cubicBezTo>
                <a:cubicBezTo>
                  <a:pt x="-2209" y="170330"/>
                  <a:pt x="110970" y="190500"/>
                  <a:pt x="114332" y="215153"/>
                </a:cubicBezTo>
                <a:cubicBezTo>
                  <a:pt x="117694" y="239806"/>
                  <a:pt x="20202" y="261098"/>
                  <a:pt x="20202" y="282389"/>
                </a:cubicBezTo>
                <a:cubicBezTo>
                  <a:pt x="20202" y="303680"/>
                  <a:pt x="112091" y="323850"/>
                  <a:pt x="114332" y="342900"/>
                </a:cubicBezTo>
                <a:cubicBezTo>
                  <a:pt x="116573" y="361950"/>
                  <a:pt x="39252" y="369795"/>
                  <a:pt x="33649" y="396689"/>
                </a:cubicBezTo>
                <a:cubicBezTo>
                  <a:pt x="28046" y="423583"/>
                  <a:pt x="72870" y="467286"/>
                  <a:pt x="80714" y="504265"/>
                </a:cubicBezTo>
                <a:cubicBezTo>
                  <a:pt x="88558" y="541244"/>
                  <a:pt x="84636" y="579904"/>
                  <a:pt x="80714" y="6185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89">
            <a:extLst>
              <a:ext uri="{FF2B5EF4-FFF2-40B4-BE49-F238E27FC236}">
                <a16:creationId xmlns:a16="http://schemas.microsoft.com/office/drawing/2014/main" id="{4A881095-7318-D44A-9C87-1910F8F941EF}"/>
              </a:ext>
            </a:extLst>
          </p:cNvPr>
          <p:cNvSpPr/>
          <p:nvPr/>
        </p:nvSpPr>
        <p:spPr>
          <a:xfrm>
            <a:off x="6768093" y="5429155"/>
            <a:ext cx="80683" cy="450476"/>
          </a:xfrm>
          <a:custGeom>
            <a:avLst/>
            <a:gdLst>
              <a:gd name="connsiteX0" fmla="*/ 127779 w 127779"/>
              <a:gd name="connsiteY0" fmla="*/ 0 h 618565"/>
              <a:gd name="connsiteX1" fmla="*/ 32 w 127779"/>
              <a:gd name="connsiteY1" fmla="*/ 134471 h 618565"/>
              <a:gd name="connsiteX2" fmla="*/ 114332 w 127779"/>
              <a:gd name="connsiteY2" fmla="*/ 215153 h 618565"/>
              <a:gd name="connsiteX3" fmla="*/ 20202 w 127779"/>
              <a:gd name="connsiteY3" fmla="*/ 282389 h 618565"/>
              <a:gd name="connsiteX4" fmla="*/ 114332 w 127779"/>
              <a:gd name="connsiteY4" fmla="*/ 342900 h 618565"/>
              <a:gd name="connsiteX5" fmla="*/ 33649 w 127779"/>
              <a:gd name="connsiteY5" fmla="*/ 396689 h 618565"/>
              <a:gd name="connsiteX6" fmla="*/ 80714 w 127779"/>
              <a:gd name="connsiteY6" fmla="*/ 504265 h 618565"/>
              <a:gd name="connsiteX7" fmla="*/ 80714 w 127779"/>
              <a:gd name="connsiteY7" fmla="*/ 618565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779" h="618565">
                <a:moveTo>
                  <a:pt x="127779" y="0"/>
                </a:moveTo>
                <a:cubicBezTo>
                  <a:pt x="65026" y="49306"/>
                  <a:pt x="2273" y="98612"/>
                  <a:pt x="32" y="134471"/>
                </a:cubicBezTo>
                <a:cubicBezTo>
                  <a:pt x="-2209" y="170330"/>
                  <a:pt x="110970" y="190500"/>
                  <a:pt x="114332" y="215153"/>
                </a:cubicBezTo>
                <a:cubicBezTo>
                  <a:pt x="117694" y="239806"/>
                  <a:pt x="20202" y="261098"/>
                  <a:pt x="20202" y="282389"/>
                </a:cubicBezTo>
                <a:cubicBezTo>
                  <a:pt x="20202" y="303680"/>
                  <a:pt x="112091" y="323850"/>
                  <a:pt x="114332" y="342900"/>
                </a:cubicBezTo>
                <a:cubicBezTo>
                  <a:pt x="116573" y="361950"/>
                  <a:pt x="39252" y="369795"/>
                  <a:pt x="33649" y="396689"/>
                </a:cubicBezTo>
                <a:cubicBezTo>
                  <a:pt x="28046" y="423583"/>
                  <a:pt x="72870" y="467286"/>
                  <a:pt x="80714" y="504265"/>
                </a:cubicBezTo>
                <a:cubicBezTo>
                  <a:pt x="88558" y="541244"/>
                  <a:pt x="84636" y="579904"/>
                  <a:pt x="80714" y="6185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900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additive="base">
                                        <p:cTn id="7" dur="500" fill="hold"/>
                                        <p:tgtEl>
                                          <p:spTgt spid="74"/>
                                        </p:tgtEl>
                                        <p:attrNameLst>
                                          <p:attrName>ppt_x</p:attrName>
                                        </p:attrNameLst>
                                      </p:cBhvr>
                                      <p:tavLst>
                                        <p:tav tm="0">
                                          <p:val>
                                            <p:strVal val="#ppt_x"/>
                                          </p:val>
                                        </p:tav>
                                        <p:tav tm="100000">
                                          <p:val>
                                            <p:strVal val="#ppt_x"/>
                                          </p:val>
                                        </p:tav>
                                      </p:tavLst>
                                    </p:anim>
                                    <p:anim calcmode="lin" valueType="num">
                                      <p:cBhvr additive="base">
                                        <p:cTn id="8" dur="500" fill="hold"/>
                                        <p:tgtEl>
                                          <p:spTgt spid="7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500" fill="hold"/>
                                        <p:tgtEl>
                                          <p:spTgt spid="73"/>
                                        </p:tgtEl>
                                        <p:attrNameLst>
                                          <p:attrName>ppt_x</p:attrName>
                                        </p:attrNameLst>
                                      </p:cBhvr>
                                      <p:tavLst>
                                        <p:tav tm="0">
                                          <p:val>
                                            <p:strVal val="#ppt_x"/>
                                          </p:val>
                                        </p:tav>
                                        <p:tav tm="100000">
                                          <p:val>
                                            <p:strVal val="#ppt_x"/>
                                          </p:val>
                                        </p:tav>
                                      </p:tavLst>
                                    </p:anim>
                                    <p:anim calcmode="lin" valueType="num">
                                      <p:cBhvr additive="base">
                                        <p:cTn id="12" dur="500" fill="hold"/>
                                        <p:tgtEl>
                                          <p:spTgt spid="7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anim calcmode="lin" valueType="num">
                                      <p:cBhvr additive="base">
                                        <p:cTn id="15" dur="500" fill="hold"/>
                                        <p:tgtEl>
                                          <p:spTgt spid="71"/>
                                        </p:tgtEl>
                                        <p:attrNameLst>
                                          <p:attrName>ppt_x</p:attrName>
                                        </p:attrNameLst>
                                      </p:cBhvr>
                                      <p:tavLst>
                                        <p:tav tm="0">
                                          <p:val>
                                            <p:strVal val="#ppt_x"/>
                                          </p:val>
                                        </p:tav>
                                        <p:tav tm="100000">
                                          <p:val>
                                            <p:strVal val="#ppt_x"/>
                                          </p:val>
                                        </p:tav>
                                      </p:tavLst>
                                    </p:anim>
                                    <p:anim calcmode="lin" valueType="num">
                                      <p:cBhvr additive="base">
                                        <p:cTn id="16" dur="500" fill="hold"/>
                                        <p:tgtEl>
                                          <p:spTgt spid="71"/>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78"/>
                                        </p:tgtEl>
                                        <p:attrNameLst>
                                          <p:attrName>style.visibility</p:attrName>
                                        </p:attrNameLst>
                                      </p:cBhvr>
                                      <p:to>
                                        <p:strVal val="visible"/>
                                      </p:to>
                                    </p:set>
                                    <p:anim calcmode="lin" valueType="num">
                                      <p:cBhvr additive="base">
                                        <p:cTn id="20" dur="500" fill="hold"/>
                                        <p:tgtEl>
                                          <p:spTgt spid="78"/>
                                        </p:tgtEl>
                                        <p:attrNameLst>
                                          <p:attrName>ppt_x</p:attrName>
                                        </p:attrNameLst>
                                      </p:cBhvr>
                                      <p:tavLst>
                                        <p:tav tm="0">
                                          <p:val>
                                            <p:strVal val="#ppt_x"/>
                                          </p:val>
                                        </p:tav>
                                        <p:tav tm="100000">
                                          <p:val>
                                            <p:strVal val="#ppt_x"/>
                                          </p:val>
                                        </p:tav>
                                      </p:tavLst>
                                    </p:anim>
                                    <p:anim calcmode="lin" valueType="num">
                                      <p:cBhvr additive="base">
                                        <p:cTn id="21" dur="500" fill="hold"/>
                                        <p:tgtEl>
                                          <p:spTgt spid="78"/>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84"/>
                                        </p:tgtEl>
                                        <p:attrNameLst>
                                          <p:attrName>style.visibility</p:attrName>
                                        </p:attrNameLst>
                                      </p:cBhvr>
                                      <p:to>
                                        <p:strVal val="visible"/>
                                      </p:to>
                                    </p:set>
                                    <p:anim calcmode="lin" valueType="num">
                                      <p:cBhvr additive="base">
                                        <p:cTn id="24" dur="500" fill="hold"/>
                                        <p:tgtEl>
                                          <p:spTgt spid="84"/>
                                        </p:tgtEl>
                                        <p:attrNameLst>
                                          <p:attrName>ppt_x</p:attrName>
                                        </p:attrNameLst>
                                      </p:cBhvr>
                                      <p:tavLst>
                                        <p:tav tm="0">
                                          <p:val>
                                            <p:strVal val="#ppt_x"/>
                                          </p:val>
                                        </p:tav>
                                        <p:tav tm="100000">
                                          <p:val>
                                            <p:strVal val="#ppt_x"/>
                                          </p:val>
                                        </p:tav>
                                      </p:tavLst>
                                    </p:anim>
                                    <p:anim calcmode="lin" valueType="num">
                                      <p:cBhvr additive="base">
                                        <p:cTn id="25" dur="500" fill="hold"/>
                                        <p:tgtEl>
                                          <p:spTgt spid="84"/>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2" presetClass="entr" presetSubtype="4" fill="hold" grpId="0" nodeType="afterEffect">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cBhvr additive="base">
                                        <p:cTn id="29" dur="500" fill="hold"/>
                                        <p:tgtEl>
                                          <p:spTgt spid="87"/>
                                        </p:tgtEl>
                                        <p:attrNameLst>
                                          <p:attrName>ppt_x</p:attrName>
                                        </p:attrNameLst>
                                      </p:cBhvr>
                                      <p:tavLst>
                                        <p:tav tm="0">
                                          <p:val>
                                            <p:strVal val="#ppt_x"/>
                                          </p:val>
                                        </p:tav>
                                        <p:tav tm="100000">
                                          <p:val>
                                            <p:strVal val="#ppt_x"/>
                                          </p:val>
                                        </p:tav>
                                      </p:tavLst>
                                    </p:anim>
                                    <p:anim calcmode="lin" valueType="num">
                                      <p:cBhvr additive="base">
                                        <p:cTn id="30" dur="500" fill="hold"/>
                                        <p:tgtEl>
                                          <p:spTgt spid="8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500"/>
                                  </p:stCondLst>
                                  <p:childTnLst>
                                    <p:set>
                                      <p:cBhvr>
                                        <p:cTn id="32" dur="1" fill="hold">
                                          <p:stCondLst>
                                            <p:cond delay="0"/>
                                          </p:stCondLst>
                                        </p:cTn>
                                        <p:tgtEl>
                                          <p:spTgt spid="88"/>
                                        </p:tgtEl>
                                        <p:attrNameLst>
                                          <p:attrName>style.visibility</p:attrName>
                                        </p:attrNameLst>
                                      </p:cBhvr>
                                      <p:to>
                                        <p:strVal val="visible"/>
                                      </p:to>
                                    </p:set>
                                    <p:anim calcmode="lin" valueType="num">
                                      <p:cBhvr additive="base">
                                        <p:cTn id="33" dur="500" fill="hold"/>
                                        <p:tgtEl>
                                          <p:spTgt spid="88"/>
                                        </p:tgtEl>
                                        <p:attrNameLst>
                                          <p:attrName>ppt_x</p:attrName>
                                        </p:attrNameLst>
                                      </p:cBhvr>
                                      <p:tavLst>
                                        <p:tav tm="0">
                                          <p:val>
                                            <p:strVal val="#ppt_x"/>
                                          </p:val>
                                        </p:tav>
                                        <p:tav tm="100000">
                                          <p:val>
                                            <p:strVal val="#ppt_x"/>
                                          </p:val>
                                        </p:tav>
                                      </p:tavLst>
                                    </p:anim>
                                    <p:anim calcmode="lin" valueType="num">
                                      <p:cBhvr additive="base">
                                        <p:cTn id="34" dur="500" fill="hold"/>
                                        <p:tgtEl>
                                          <p:spTgt spid="8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500"/>
                                  </p:stCondLst>
                                  <p:childTnLst>
                                    <p:set>
                                      <p:cBhvr>
                                        <p:cTn id="36" dur="1" fill="hold">
                                          <p:stCondLst>
                                            <p:cond delay="0"/>
                                          </p:stCondLst>
                                        </p:cTn>
                                        <p:tgtEl>
                                          <p:spTgt spid="89"/>
                                        </p:tgtEl>
                                        <p:attrNameLst>
                                          <p:attrName>style.visibility</p:attrName>
                                        </p:attrNameLst>
                                      </p:cBhvr>
                                      <p:to>
                                        <p:strVal val="visible"/>
                                      </p:to>
                                    </p:set>
                                    <p:anim calcmode="lin" valueType="num">
                                      <p:cBhvr additive="base">
                                        <p:cTn id="37" dur="500" fill="hold"/>
                                        <p:tgtEl>
                                          <p:spTgt spid="89"/>
                                        </p:tgtEl>
                                        <p:attrNameLst>
                                          <p:attrName>ppt_x</p:attrName>
                                        </p:attrNameLst>
                                      </p:cBhvr>
                                      <p:tavLst>
                                        <p:tav tm="0">
                                          <p:val>
                                            <p:strVal val="#ppt_x"/>
                                          </p:val>
                                        </p:tav>
                                        <p:tav tm="100000">
                                          <p:val>
                                            <p:strVal val="#ppt_x"/>
                                          </p:val>
                                        </p:tav>
                                      </p:tavLst>
                                    </p:anim>
                                    <p:anim calcmode="lin" valueType="num">
                                      <p:cBhvr additive="base">
                                        <p:cTn id="38" dur="500" fill="hold"/>
                                        <p:tgtEl>
                                          <p:spTgt spid="8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500"/>
                                  </p:stCondLst>
                                  <p:childTnLst>
                                    <p:set>
                                      <p:cBhvr>
                                        <p:cTn id="40" dur="1" fill="hold">
                                          <p:stCondLst>
                                            <p:cond delay="0"/>
                                          </p:stCondLst>
                                        </p:cTn>
                                        <p:tgtEl>
                                          <p:spTgt spid="90"/>
                                        </p:tgtEl>
                                        <p:attrNameLst>
                                          <p:attrName>style.visibility</p:attrName>
                                        </p:attrNameLst>
                                      </p:cBhvr>
                                      <p:to>
                                        <p:strVal val="visible"/>
                                      </p:to>
                                    </p:set>
                                    <p:anim calcmode="lin" valueType="num">
                                      <p:cBhvr additive="base">
                                        <p:cTn id="41" dur="500" fill="hold"/>
                                        <p:tgtEl>
                                          <p:spTgt spid="90"/>
                                        </p:tgtEl>
                                        <p:attrNameLst>
                                          <p:attrName>ppt_x</p:attrName>
                                        </p:attrNameLst>
                                      </p:cBhvr>
                                      <p:tavLst>
                                        <p:tav tm="0">
                                          <p:val>
                                            <p:strVal val="#ppt_x"/>
                                          </p:val>
                                        </p:tav>
                                        <p:tav tm="100000">
                                          <p:val>
                                            <p:strVal val="#ppt_x"/>
                                          </p:val>
                                        </p:tav>
                                      </p:tavLst>
                                    </p:anim>
                                    <p:anim calcmode="lin" valueType="num">
                                      <p:cBhvr additive="base">
                                        <p:cTn id="42" dur="500" fill="hold"/>
                                        <p:tgtEl>
                                          <p:spTgt spid="90"/>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 presetClass="entr" presetSubtype="4" fill="hold" grpId="1" nodeType="afterEffect">
                                  <p:stCondLst>
                                    <p:cond delay="1000"/>
                                  </p:stCondLst>
                                  <p:childTnLst>
                                    <p:set>
                                      <p:cBhvr>
                                        <p:cTn id="45" dur="1" fill="hold">
                                          <p:stCondLst>
                                            <p:cond delay="0"/>
                                          </p:stCondLst>
                                        </p:cTn>
                                        <p:tgtEl>
                                          <p:spTgt spid="79"/>
                                        </p:tgtEl>
                                        <p:attrNameLst>
                                          <p:attrName>style.visibility</p:attrName>
                                        </p:attrNameLst>
                                      </p:cBhvr>
                                      <p:to>
                                        <p:strVal val="visible"/>
                                      </p:to>
                                    </p:set>
                                    <p:anim calcmode="lin" valueType="num">
                                      <p:cBhvr additive="base">
                                        <p:cTn id="46" dur="500" fill="hold"/>
                                        <p:tgtEl>
                                          <p:spTgt spid="79"/>
                                        </p:tgtEl>
                                        <p:attrNameLst>
                                          <p:attrName>ppt_x</p:attrName>
                                        </p:attrNameLst>
                                      </p:cBhvr>
                                      <p:tavLst>
                                        <p:tav tm="0">
                                          <p:val>
                                            <p:strVal val="#ppt_x"/>
                                          </p:val>
                                        </p:tav>
                                        <p:tav tm="100000">
                                          <p:val>
                                            <p:strVal val="#ppt_x"/>
                                          </p:val>
                                        </p:tav>
                                      </p:tavLst>
                                    </p:anim>
                                    <p:anim calcmode="lin" valueType="num">
                                      <p:cBhvr additive="base">
                                        <p:cTn id="47" dur="500" fill="hold"/>
                                        <p:tgtEl>
                                          <p:spTgt spid="79"/>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42" presetClass="path" presetSubtype="0" accel="50000" decel="50000" fill="hold" grpId="0" nodeType="afterEffect">
                                  <p:stCondLst>
                                    <p:cond delay="1000"/>
                                  </p:stCondLst>
                                  <p:childTnLst>
                                    <p:animMotion origin="layout" path="M 0.00065 0.00139 L 0.11719 0.05417 " pathEditMode="relative" rAng="0" ptsTypes="AA">
                                      <p:cBhvr>
                                        <p:cTn id="50" dur="500" fill="hold"/>
                                        <p:tgtEl>
                                          <p:spTgt spid="79"/>
                                        </p:tgtEl>
                                        <p:attrNameLst>
                                          <p:attrName>ppt_x</p:attrName>
                                          <p:attrName>ppt_y</p:attrName>
                                        </p:attrNameLst>
                                      </p:cBhvr>
                                      <p:rCtr x="5911" y="2662"/>
                                    </p:animMotion>
                                  </p:childTnLst>
                                </p:cTn>
                              </p:par>
                            </p:childTnLst>
                          </p:cTn>
                        </p:par>
                        <p:par>
                          <p:cTn id="51" fill="hold">
                            <p:stCondLst>
                              <p:cond delay="5000"/>
                            </p:stCondLst>
                            <p:childTnLst>
                              <p:par>
                                <p:cTn id="52" presetID="2" presetClass="entr" presetSubtype="4" fill="hold" grpId="1" nodeType="afterEffect">
                                  <p:stCondLst>
                                    <p:cond delay="1000"/>
                                  </p:stCondLst>
                                  <p:childTnLst>
                                    <p:set>
                                      <p:cBhvr>
                                        <p:cTn id="53" dur="1" fill="hold">
                                          <p:stCondLst>
                                            <p:cond delay="0"/>
                                          </p:stCondLst>
                                        </p:cTn>
                                        <p:tgtEl>
                                          <p:spTgt spid="80"/>
                                        </p:tgtEl>
                                        <p:attrNameLst>
                                          <p:attrName>style.visibility</p:attrName>
                                        </p:attrNameLst>
                                      </p:cBhvr>
                                      <p:to>
                                        <p:strVal val="visible"/>
                                      </p:to>
                                    </p:set>
                                    <p:anim calcmode="lin" valueType="num">
                                      <p:cBhvr additive="base">
                                        <p:cTn id="54" dur="500" fill="hold"/>
                                        <p:tgtEl>
                                          <p:spTgt spid="80"/>
                                        </p:tgtEl>
                                        <p:attrNameLst>
                                          <p:attrName>ppt_x</p:attrName>
                                        </p:attrNameLst>
                                      </p:cBhvr>
                                      <p:tavLst>
                                        <p:tav tm="0">
                                          <p:val>
                                            <p:strVal val="#ppt_x"/>
                                          </p:val>
                                        </p:tav>
                                        <p:tav tm="100000">
                                          <p:val>
                                            <p:strVal val="#ppt_x"/>
                                          </p:val>
                                        </p:tav>
                                      </p:tavLst>
                                    </p:anim>
                                    <p:anim calcmode="lin" valueType="num">
                                      <p:cBhvr additive="base">
                                        <p:cTn id="55" dur="500" fill="hold"/>
                                        <p:tgtEl>
                                          <p:spTgt spid="80"/>
                                        </p:tgtEl>
                                        <p:attrNameLst>
                                          <p:attrName>ppt_y</p:attrName>
                                        </p:attrNameLst>
                                      </p:cBhvr>
                                      <p:tavLst>
                                        <p:tav tm="0">
                                          <p:val>
                                            <p:strVal val="1+#ppt_h/2"/>
                                          </p:val>
                                        </p:tav>
                                        <p:tav tm="100000">
                                          <p:val>
                                            <p:strVal val="#ppt_y"/>
                                          </p:val>
                                        </p:tav>
                                      </p:tavLst>
                                    </p:anim>
                                  </p:childTnLst>
                                </p:cTn>
                              </p:par>
                            </p:childTnLst>
                          </p:cTn>
                        </p:par>
                        <p:par>
                          <p:cTn id="56" fill="hold">
                            <p:stCondLst>
                              <p:cond delay="6500"/>
                            </p:stCondLst>
                            <p:childTnLst>
                              <p:par>
                                <p:cTn id="57" presetID="0" presetClass="path" presetSubtype="0" accel="50000" decel="50000" fill="hold" grpId="0" nodeType="afterEffect">
                                  <p:stCondLst>
                                    <p:cond delay="1000"/>
                                  </p:stCondLst>
                                  <p:childTnLst>
                                    <p:animMotion origin="layout" path="M 4.58333E-6 2.59259E-6 L 0.13386 0.0537 " pathEditMode="relative" rAng="0" ptsTypes="AA">
                                      <p:cBhvr>
                                        <p:cTn id="58" dur="500" fill="hold"/>
                                        <p:tgtEl>
                                          <p:spTgt spid="80"/>
                                        </p:tgtEl>
                                        <p:attrNameLst>
                                          <p:attrName>ppt_x</p:attrName>
                                          <p:attrName>ppt_y</p:attrName>
                                        </p:attrNameLst>
                                      </p:cBhvr>
                                      <p:rCtr x="6562" y="2685"/>
                                    </p:animMotion>
                                  </p:childTnLst>
                                </p:cTn>
                              </p:par>
                            </p:childTnLst>
                          </p:cTn>
                        </p:par>
                        <p:par>
                          <p:cTn id="59" fill="hold">
                            <p:stCondLst>
                              <p:cond delay="8000"/>
                            </p:stCondLst>
                            <p:childTnLst>
                              <p:par>
                                <p:cTn id="60" presetID="2" presetClass="entr" presetSubtype="4" fill="hold" grpId="1" nodeType="afterEffect">
                                  <p:stCondLst>
                                    <p:cond delay="1000"/>
                                  </p:stCondLst>
                                  <p:childTnLst>
                                    <p:set>
                                      <p:cBhvr>
                                        <p:cTn id="61" dur="1" fill="hold">
                                          <p:stCondLst>
                                            <p:cond delay="0"/>
                                          </p:stCondLst>
                                        </p:cTn>
                                        <p:tgtEl>
                                          <p:spTgt spid="81"/>
                                        </p:tgtEl>
                                        <p:attrNameLst>
                                          <p:attrName>style.visibility</p:attrName>
                                        </p:attrNameLst>
                                      </p:cBhvr>
                                      <p:to>
                                        <p:strVal val="visible"/>
                                      </p:to>
                                    </p:set>
                                    <p:anim calcmode="lin" valueType="num">
                                      <p:cBhvr additive="base">
                                        <p:cTn id="62" dur="500" fill="hold"/>
                                        <p:tgtEl>
                                          <p:spTgt spid="81"/>
                                        </p:tgtEl>
                                        <p:attrNameLst>
                                          <p:attrName>ppt_x</p:attrName>
                                        </p:attrNameLst>
                                      </p:cBhvr>
                                      <p:tavLst>
                                        <p:tav tm="0">
                                          <p:val>
                                            <p:strVal val="#ppt_x"/>
                                          </p:val>
                                        </p:tav>
                                        <p:tav tm="100000">
                                          <p:val>
                                            <p:strVal val="#ppt_x"/>
                                          </p:val>
                                        </p:tav>
                                      </p:tavLst>
                                    </p:anim>
                                    <p:anim calcmode="lin" valueType="num">
                                      <p:cBhvr additive="base">
                                        <p:cTn id="63" dur="500" fill="hold"/>
                                        <p:tgtEl>
                                          <p:spTgt spid="81"/>
                                        </p:tgtEl>
                                        <p:attrNameLst>
                                          <p:attrName>ppt_y</p:attrName>
                                        </p:attrNameLst>
                                      </p:cBhvr>
                                      <p:tavLst>
                                        <p:tav tm="0">
                                          <p:val>
                                            <p:strVal val="1+#ppt_h/2"/>
                                          </p:val>
                                        </p:tav>
                                        <p:tav tm="100000">
                                          <p:val>
                                            <p:strVal val="#ppt_y"/>
                                          </p:val>
                                        </p:tav>
                                      </p:tavLst>
                                    </p:anim>
                                  </p:childTnLst>
                                </p:cTn>
                              </p:par>
                            </p:childTnLst>
                          </p:cTn>
                        </p:par>
                        <p:par>
                          <p:cTn id="64" fill="hold">
                            <p:stCondLst>
                              <p:cond delay="9500"/>
                            </p:stCondLst>
                            <p:childTnLst>
                              <p:par>
                                <p:cTn id="65" presetID="0" presetClass="path" presetSubtype="0" accel="50000" decel="50000" fill="hold" grpId="0" nodeType="afterEffect">
                                  <p:stCondLst>
                                    <p:cond delay="1000"/>
                                  </p:stCondLst>
                                  <p:childTnLst>
                                    <p:animMotion origin="layout" path="M 4.79167E-6 -4.44444E-6 L 0.15248 0.05579 " pathEditMode="relative" rAng="0" ptsTypes="AA">
                                      <p:cBhvr>
                                        <p:cTn id="66" dur="500" fill="hold"/>
                                        <p:tgtEl>
                                          <p:spTgt spid="81"/>
                                        </p:tgtEl>
                                        <p:attrNameLst>
                                          <p:attrName>ppt_x</p:attrName>
                                          <p:attrName>ppt_y</p:attrName>
                                        </p:attrNameLst>
                                      </p:cBhvr>
                                      <p:rCtr x="7591" y="2778"/>
                                    </p:animMotion>
                                  </p:childTnLst>
                                </p:cTn>
                              </p:par>
                            </p:childTnLst>
                          </p:cTn>
                        </p:par>
                        <p:par>
                          <p:cTn id="67" fill="hold">
                            <p:stCondLst>
                              <p:cond delay="11000"/>
                            </p:stCondLst>
                            <p:childTnLst>
                              <p:par>
                                <p:cTn id="68" presetID="2" presetClass="entr" presetSubtype="4" fill="hold" grpId="1" nodeType="afterEffect">
                                  <p:stCondLst>
                                    <p:cond delay="1000"/>
                                  </p:stCondLst>
                                  <p:childTnLst>
                                    <p:set>
                                      <p:cBhvr>
                                        <p:cTn id="69" dur="1" fill="hold">
                                          <p:stCondLst>
                                            <p:cond delay="0"/>
                                          </p:stCondLst>
                                        </p:cTn>
                                        <p:tgtEl>
                                          <p:spTgt spid="83"/>
                                        </p:tgtEl>
                                        <p:attrNameLst>
                                          <p:attrName>style.visibility</p:attrName>
                                        </p:attrNameLst>
                                      </p:cBhvr>
                                      <p:to>
                                        <p:strVal val="visible"/>
                                      </p:to>
                                    </p:set>
                                    <p:anim calcmode="lin" valueType="num">
                                      <p:cBhvr additive="base">
                                        <p:cTn id="70" dur="500" fill="hold"/>
                                        <p:tgtEl>
                                          <p:spTgt spid="83"/>
                                        </p:tgtEl>
                                        <p:attrNameLst>
                                          <p:attrName>ppt_x</p:attrName>
                                        </p:attrNameLst>
                                      </p:cBhvr>
                                      <p:tavLst>
                                        <p:tav tm="0">
                                          <p:val>
                                            <p:strVal val="#ppt_x"/>
                                          </p:val>
                                        </p:tav>
                                        <p:tav tm="100000">
                                          <p:val>
                                            <p:strVal val="#ppt_x"/>
                                          </p:val>
                                        </p:tav>
                                      </p:tavLst>
                                    </p:anim>
                                    <p:anim calcmode="lin" valueType="num">
                                      <p:cBhvr additive="base">
                                        <p:cTn id="71" dur="500" fill="hold"/>
                                        <p:tgtEl>
                                          <p:spTgt spid="83"/>
                                        </p:tgtEl>
                                        <p:attrNameLst>
                                          <p:attrName>ppt_y</p:attrName>
                                        </p:attrNameLst>
                                      </p:cBhvr>
                                      <p:tavLst>
                                        <p:tav tm="0">
                                          <p:val>
                                            <p:strVal val="1+#ppt_h/2"/>
                                          </p:val>
                                        </p:tav>
                                        <p:tav tm="100000">
                                          <p:val>
                                            <p:strVal val="#ppt_y"/>
                                          </p:val>
                                        </p:tav>
                                      </p:tavLst>
                                    </p:anim>
                                  </p:childTnLst>
                                </p:cTn>
                              </p:par>
                            </p:childTnLst>
                          </p:cTn>
                        </p:par>
                        <p:par>
                          <p:cTn id="72" fill="hold">
                            <p:stCondLst>
                              <p:cond delay="12500"/>
                            </p:stCondLst>
                            <p:childTnLst>
                              <p:par>
                                <p:cTn id="73" presetID="0" presetClass="path" presetSubtype="0" accel="50000" decel="50000" fill="hold" grpId="0" nodeType="afterEffect">
                                  <p:stCondLst>
                                    <p:cond delay="1000"/>
                                  </p:stCondLst>
                                  <p:childTnLst>
                                    <p:animMotion origin="layout" path="M 4.79167E-6 1.11111E-6 L 0.17006 0.05532 " pathEditMode="relative" rAng="0" ptsTypes="AA">
                                      <p:cBhvr>
                                        <p:cTn id="74" dur="500" fill="hold"/>
                                        <p:tgtEl>
                                          <p:spTgt spid="83"/>
                                        </p:tgtEl>
                                        <p:attrNameLst>
                                          <p:attrName>ppt_x</p:attrName>
                                          <p:attrName>ppt_y</p:attrName>
                                        </p:attrNameLst>
                                      </p:cBhvr>
                                      <p:rCtr x="8477" y="2662"/>
                                    </p:animMotion>
                                  </p:childTnLst>
                                </p:cTn>
                              </p:par>
                            </p:childTnLst>
                          </p:cTn>
                        </p:par>
                        <p:par>
                          <p:cTn id="75" fill="hold">
                            <p:stCondLst>
                              <p:cond delay="14000"/>
                            </p:stCondLst>
                            <p:childTnLst>
                              <p:par>
                                <p:cTn id="76" presetID="2" presetClass="entr" presetSubtype="4" fill="hold" grpId="1" nodeType="afterEffect">
                                  <p:stCondLst>
                                    <p:cond delay="100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500" fill="hold"/>
                                        <p:tgtEl>
                                          <p:spTgt spid="82"/>
                                        </p:tgtEl>
                                        <p:attrNameLst>
                                          <p:attrName>ppt_x</p:attrName>
                                        </p:attrNameLst>
                                      </p:cBhvr>
                                      <p:tavLst>
                                        <p:tav tm="0">
                                          <p:val>
                                            <p:strVal val="#ppt_x"/>
                                          </p:val>
                                        </p:tav>
                                        <p:tav tm="100000">
                                          <p:val>
                                            <p:strVal val="#ppt_x"/>
                                          </p:val>
                                        </p:tav>
                                      </p:tavLst>
                                    </p:anim>
                                    <p:anim calcmode="lin" valueType="num">
                                      <p:cBhvr additive="base">
                                        <p:cTn id="79" dur="500" fill="hold"/>
                                        <p:tgtEl>
                                          <p:spTgt spid="82"/>
                                        </p:tgtEl>
                                        <p:attrNameLst>
                                          <p:attrName>ppt_y</p:attrName>
                                        </p:attrNameLst>
                                      </p:cBhvr>
                                      <p:tavLst>
                                        <p:tav tm="0">
                                          <p:val>
                                            <p:strVal val="1+#ppt_h/2"/>
                                          </p:val>
                                        </p:tav>
                                        <p:tav tm="100000">
                                          <p:val>
                                            <p:strVal val="#ppt_y"/>
                                          </p:val>
                                        </p:tav>
                                      </p:tavLst>
                                    </p:anim>
                                  </p:childTnLst>
                                </p:cTn>
                              </p:par>
                            </p:childTnLst>
                          </p:cTn>
                        </p:par>
                        <p:par>
                          <p:cTn id="80" fill="hold">
                            <p:stCondLst>
                              <p:cond delay="15500"/>
                            </p:stCondLst>
                            <p:childTnLst>
                              <p:par>
                                <p:cTn id="81" presetID="0" presetClass="path" presetSubtype="0" accel="50000" decel="50000" fill="hold" grpId="0" nodeType="afterEffect">
                                  <p:stCondLst>
                                    <p:cond delay="1000"/>
                                  </p:stCondLst>
                                  <p:childTnLst>
                                    <p:animMotion origin="layout" path="M 4.79167E-6 -3.7037E-7 L 0.1858 0.05486 " pathEditMode="relative" rAng="0" ptsTypes="AA">
                                      <p:cBhvr>
                                        <p:cTn id="82" dur="500" fill="hold"/>
                                        <p:tgtEl>
                                          <p:spTgt spid="82"/>
                                        </p:tgtEl>
                                        <p:attrNameLst>
                                          <p:attrName>ppt_x</p:attrName>
                                          <p:attrName>ppt_y</p:attrName>
                                        </p:attrNameLst>
                                      </p:cBhvr>
                                      <p:rCtr x="9284" y="2731"/>
                                    </p:animMotion>
                                  </p:childTnLst>
                                </p:cTn>
                              </p:par>
                            </p:childTnLst>
                          </p:cTn>
                        </p:par>
                        <p:par>
                          <p:cTn id="83" fill="hold">
                            <p:stCondLst>
                              <p:cond delay="17000"/>
                            </p:stCondLst>
                            <p:childTnLst>
                              <p:par>
                                <p:cTn id="84" presetID="0" presetClass="path" presetSubtype="0" accel="50000" decel="50000" fill="hold" grpId="2" nodeType="afterEffect">
                                  <p:stCondLst>
                                    <p:cond delay="1000"/>
                                  </p:stCondLst>
                                  <p:childTnLst>
                                    <p:animMotion origin="layout" path="M 0.11718 0.05417 L 0.01432 0.13056 " pathEditMode="relative" rAng="0" ptsTypes="AA">
                                      <p:cBhvr>
                                        <p:cTn id="85" dur="500" fill="hold"/>
                                        <p:tgtEl>
                                          <p:spTgt spid="79"/>
                                        </p:tgtEl>
                                        <p:attrNameLst>
                                          <p:attrName>ppt_x</p:attrName>
                                          <p:attrName>ppt_y</p:attrName>
                                        </p:attrNameLst>
                                      </p:cBhvr>
                                      <p:rCtr x="-5143" y="3819"/>
                                    </p:animMotion>
                                  </p:childTnLst>
                                </p:cTn>
                              </p:par>
                            </p:childTnLst>
                          </p:cTn>
                        </p:par>
                        <p:par>
                          <p:cTn id="86" fill="hold">
                            <p:stCondLst>
                              <p:cond delay="18500"/>
                            </p:stCondLst>
                            <p:childTnLst>
                              <p:par>
                                <p:cTn id="87" presetID="0" presetClass="path" presetSubtype="0" accel="50000" decel="50000" fill="hold" grpId="2" nodeType="afterEffect">
                                  <p:stCondLst>
                                    <p:cond delay="1000"/>
                                  </p:stCondLst>
                                  <p:childTnLst>
                                    <p:animMotion origin="layout" path="M 0.13386 0.0537 L 0.03867 0.16273 " pathEditMode="relative" rAng="0" ptsTypes="AA">
                                      <p:cBhvr>
                                        <p:cTn id="88" dur="500" fill="hold"/>
                                        <p:tgtEl>
                                          <p:spTgt spid="80"/>
                                        </p:tgtEl>
                                        <p:attrNameLst>
                                          <p:attrName>ppt_x</p:attrName>
                                          <p:attrName>ppt_y</p:attrName>
                                        </p:attrNameLst>
                                      </p:cBhvr>
                                      <p:rCtr x="-4648" y="5440"/>
                                    </p:animMotion>
                                  </p:childTnLst>
                                </p:cTn>
                              </p:par>
                            </p:childTnLst>
                          </p:cTn>
                        </p:par>
                        <p:par>
                          <p:cTn id="89" fill="hold">
                            <p:stCondLst>
                              <p:cond delay="20000"/>
                            </p:stCondLst>
                            <p:childTnLst>
                              <p:par>
                                <p:cTn id="90" presetID="0" presetClass="path" presetSubtype="0" accel="50000" decel="50000" fill="hold" grpId="2" nodeType="afterEffect">
                                  <p:stCondLst>
                                    <p:cond delay="1000"/>
                                  </p:stCondLst>
                                  <p:childTnLst>
                                    <p:animMotion origin="layout" path="M 0.15247 0.05578 L 0.05625 0.13218 " pathEditMode="relative" rAng="0" ptsTypes="AA">
                                      <p:cBhvr>
                                        <p:cTn id="91" dur="500" fill="hold"/>
                                        <p:tgtEl>
                                          <p:spTgt spid="81"/>
                                        </p:tgtEl>
                                        <p:attrNameLst>
                                          <p:attrName>ppt_x</p:attrName>
                                          <p:attrName>ppt_y</p:attrName>
                                        </p:attrNameLst>
                                      </p:cBhvr>
                                      <p:rCtr x="-4818" y="3958"/>
                                    </p:animMotion>
                                  </p:childTnLst>
                                </p:cTn>
                              </p:par>
                            </p:childTnLst>
                          </p:cTn>
                        </p:par>
                        <p:par>
                          <p:cTn id="92" fill="hold">
                            <p:stCondLst>
                              <p:cond delay="21500"/>
                            </p:stCondLst>
                            <p:childTnLst>
                              <p:par>
                                <p:cTn id="93" presetID="0" presetClass="path" presetSubtype="0" accel="50000" decel="50000" fill="hold" grpId="3" nodeType="afterEffect">
                                  <p:stCondLst>
                                    <p:cond delay="1000"/>
                                  </p:stCondLst>
                                  <p:childTnLst>
                                    <p:animMotion origin="layout" path="M 0.17006 0.05533 L 0.07513 0.16551 " pathEditMode="relative" rAng="0" ptsTypes="AA">
                                      <p:cBhvr>
                                        <p:cTn id="94" dur="500" fill="hold"/>
                                        <p:tgtEl>
                                          <p:spTgt spid="83"/>
                                        </p:tgtEl>
                                        <p:attrNameLst>
                                          <p:attrName>ppt_x</p:attrName>
                                          <p:attrName>ppt_y</p:attrName>
                                        </p:attrNameLst>
                                      </p:cBhvr>
                                      <p:rCtr x="-4727" y="5625"/>
                                    </p:animMotion>
                                  </p:childTnLst>
                                </p:cTn>
                              </p:par>
                            </p:childTnLst>
                          </p:cTn>
                        </p:par>
                        <p:par>
                          <p:cTn id="95" fill="hold">
                            <p:stCondLst>
                              <p:cond delay="23000"/>
                            </p:stCondLst>
                            <p:childTnLst>
                              <p:par>
                                <p:cTn id="96" presetID="2" presetClass="exit" presetSubtype="4" fill="hold" grpId="3" nodeType="afterEffect">
                                  <p:stCondLst>
                                    <p:cond delay="1000"/>
                                  </p:stCondLst>
                                  <p:childTnLst>
                                    <p:anim calcmode="lin" valueType="num">
                                      <p:cBhvr additive="base">
                                        <p:cTn id="97" dur="500"/>
                                        <p:tgtEl>
                                          <p:spTgt spid="79"/>
                                        </p:tgtEl>
                                        <p:attrNameLst>
                                          <p:attrName>ppt_x</p:attrName>
                                        </p:attrNameLst>
                                      </p:cBhvr>
                                      <p:tavLst>
                                        <p:tav tm="0">
                                          <p:val>
                                            <p:strVal val="ppt_x"/>
                                          </p:val>
                                        </p:tav>
                                        <p:tav tm="100000">
                                          <p:val>
                                            <p:strVal val="ppt_x"/>
                                          </p:val>
                                        </p:tav>
                                      </p:tavLst>
                                    </p:anim>
                                    <p:anim calcmode="lin" valueType="num">
                                      <p:cBhvr additive="base">
                                        <p:cTn id="98" dur="500"/>
                                        <p:tgtEl>
                                          <p:spTgt spid="79"/>
                                        </p:tgtEl>
                                        <p:attrNameLst>
                                          <p:attrName>ppt_y</p:attrName>
                                        </p:attrNameLst>
                                      </p:cBhvr>
                                      <p:tavLst>
                                        <p:tav tm="0">
                                          <p:val>
                                            <p:strVal val="ppt_y"/>
                                          </p:val>
                                        </p:tav>
                                        <p:tav tm="100000">
                                          <p:val>
                                            <p:strVal val="1+ppt_h/2"/>
                                          </p:val>
                                        </p:tav>
                                      </p:tavLst>
                                    </p:anim>
                                    <p:set>
                                      <p:cBhvr>
                                        <p:cTn id="99" dur="1" fill="hold">
                                          <p:stCondLst>
                                            <p:cond delay="499"/>
                                          </p:stCondLst>
                                        </p:cTn>
                                        <p:tgtEl>
                                          <p:spTgt spid="79"/>
                                        </p:tgtEl>
                                        <p:attrNameLst>
                                          <p:attrName>style.visibility</p:attrName>
                                        </p:attrNameLst>
                                      </p:cBhvr>
                                      <p:to>
                                        <p:strVal val="hidden"/>
                                      </p:to>
                                    </p:set>
                                  </p:childTnLst>
                                </p:cTn>
                              </p:par>
                            </p:childTnLst>
                          </p:cTn>
                        </p:par>
                        <p:par>
                          <p:cTn id="100" fill="hold">
                            <p:stCondLst>
                              <p:cond delay="24500"/>
                            </p:stCondLst>
                            <p:childTnLst>
                              <p:par>
                                <p:cTn id="101" presetID="0" presetClass="path" presetSubtype="0" accel="50000" decel="50000" fill="hold" grpId="2" nodeType="afterEffect">
                                  <p:stCondLst>
                                    <p:cond delay="1000"/>
                                  </p:stCondLst>
                                  <p:childTnLst>
                                    <p:animMotion origin="layout" path="M 0.1858 0.05486 L 0.0207 0.12662 " pathEditMode="relative" rAng="0" ptsTypes="AA">
                                      <p:cBhvr>
                                        <p:cTn id="102" dur="500" fill="hold"/>
                                        <p:tgtEl>
                                          <p:spTgt spid="82"/>
                                        </p:tgtEl>
                                        <p:attrNameLst>
                                          <p:attrName>ppt_x</p:attrName>
                                          <p:attrName>ppt_y</p:attrName>
                                        </p:attrNameLst>
                                      </p:cBhvr>
                                      <p:rCtr x="-8255" y="3565"/>
                                    </p:animMotion>
                                  </p:childTnLst>
                                </p:cTn>
                              </p:par>
                            </p:childTnLst>
                          </p:cTn>
                        </p:par>
                        <p:par>
                          <p:cTn id="103" fill="hold">
                            <p:stCondLst>
                              <p:cond delay="26000"/>
                            </p:stCondLst>
                            <p:childTnLst>
                              <p:par>
                                <p:cTn id="104" presetID="2" presetClass="exit" presetSubtype="4" fill="hold" grpId="3" nodeType="afterEffect">
                                  <p:stCondLst>
                                    <p:cond delay="1000"/>
                                  </p:stCondLst>
                                  <p:childTnLst>
                                    <p:anim calcmode="lin" valueType="num">
                                      <p:cBhvr additive="base">
                                        <p:cTn id="105" dur="500"/>
                                        <p:tgtEl>
                                          <p:spTgt spid="80"/>
                                        </p:tgtEl>
                                        <p:attrNameLst>
                                          <p:attrName>ppt_x</p:attrName>
                                        </p:attrNameLst>
                                      </p:cBhvr>
                                      <p:tavLst>
                                        <p:tav tm="0">
                                          <p:val>
                                            <p:strVal val="ppt_x"/>
                                          </p:val>
                                        </p:tav>
                                        <p:tav tm="100000">
                                          <p:val>
                                            <p:strVal val="ppt_x"/>
                                          </p:val>
                                        </p:tav>
                                      </p:tavLst>
                                    </p:anim>
                                    <p:anim calcmode="lin" valueType="num">
                                      <p:cBhvr additive="base">
                                        <p:cTn id="106" dur="500"/>
                                        <p:tgtEl>
                                          <p:spTgt spid="80"/>
                                        </p:tgtEl>
                                        <p:attrNameLst>
                                          <p:attrName>ppt_y</p:attrName>
                                        </p:attrNameLst>
                                      </p:cBhvr>
                                      <p:tavLst>
                                        <p:tav tm="0">
                                          <p:val>
                                            <p:strVal val="ppt_y"/>
                                          </p:val>
                                        </p:tav>
                                        <p:tav tm="100000">
                                          <p:val>
                                            <p:strVal val="1+ppt_h/2"/>
                                          </p:val>
                                        </p:tav>
                                      </p:tavLst>
                                    </p:anim>
                                    <p:set>
                                      <p:cBhvr>
                                        <p:cTn id="107" dur="1" fill="hold">
                                          <p:stCondLst>
                                            <p:cond delay="499"/>
                                          </p:stCondLst>
                                        </p:cTn>
                                        <p:tgtEl>
                                          <p:spTgt spid="80"/>
                                        </p:tgtEl>
                                        <p:attrNameLst>
                                          <p:attrName>style.visibility</p:attrName>
                                        </p:attrNameLst>
                                      </p:cBhvr>
                                      <p:to>
                                        <p:strVal val="hidden"/>
                                      </p:to>
                                    </p:set>
                                  </p:childTnLst>
                                </p:cTn>
                              </p:par>
                            </p:childTnLst>
                          </p:cTn>
                        </p:par>
                        <p:par>
                          <p:cTn id="108" fill="hold">
                            <p:stCondLst>
                              <p:cond delay="27500"/>
                            </p:stCondLst>
                            <p:childTnLst>
                              <p:par>
                                <p:cTn id="109" presetID="2" presetClass="exit" presetSubtype="4" fill="hold" grpId="3" nodeType="afterEffect">
                                  <p:stCondLst>
                                    <p:cond delay="1000"/>
                                  </p:stCondLst>
                                  <p:childTnLst>
                                    <p:anim calcmode="lin" valueType="num">
                                      <p:cBhvr additive="base">
                                        <p:cTn id="110" dur="500"/>
                                        <p:tgtEl>
                                          <p:spTgt spid="81"/>
                                        </p:tgtEl>
                                        <p:attrNameLst>
                                          <p:attrName>ppt_x</p:attrName>
                                        </p:attrNameLst>
                                      </p:cBhvr>
                                      <p:tavLst>
                                        <p:tav tm="0">
                                          <p:val>
                                            <p:strVal val="ppt_x"/>
                                          </p:val>
                                        </p:tav>
                                        <p:tav tm="100000">
                                          <p:val>
                                            <p:strVal val="ppt_x"/>
                                          </p:val>
                                        </p:tav>
                                      </p:tavLst>
                                    </p:anim>
                                    <p:anim calcmode="lin" valueType="num">
                                      <p:cBhvr additive="base">
                                        <p:cTn id="111" dur="500"/>
                                        <p:tgtEl>
                                          <p:spTgt spid="81"/>
                                        </p:tgtEl>
                                        <p:attrNameLst>
                                          <p:attrName>ppt_y</p:attrName>
                                        </p:attrNameLst>
                                      </p:cBhvr>
                                      <p:tavLst>
                                        <p:tav tm="0">
                                          <p:val>
                                            <p:strVal val="ppt_y"/>
                                          </p:val>
                                        </p:tav>
                                        <p:tav tm="100000">
                                          <p:val>
                                            <p:strVal val="1+ppt_h/2"/>
                                          </p:val>
                                        </p:tav>
                                      </p:tavLst>
                                    </p:anim>
                                    <p:set>
                                      <p:cBhvr>
                                        <p:cTn id="112" dur="1" fill="hold">
                                          <p:stCondLst>
                                            <p:cond delay="499"/>
                                          </p:stCondLst>
                                        </p:cTn>
                                        <p:tgtEl>
                                          <p:spTgt spid="81"/>
                                        </p:tgtEl>
                                        <p:attrNameLst>
                                          <p:attrName>style.visibility</p:attrName>
                                        </p:attrNameLst>
                                      </p:cBhvr>
                                      <p:to>
                                        <p:strVal val="hidden"/>
                                      </p:to>
                                    </p:set>
                                  </p:childTnLst>
                                </p:cTn>
                              </p:par>
                            </p:childTnLst>
                          </p:cTn>
                        </p:par>
                        <p:par>
                          <p:cTn id="113" fill="hold">
                            <p:stCondLst>
                              <p:cond delay="29000"/>
                            </p:stCondLst>
                            <p:childTnLst>
                              <p:par>
                                <p:cTn id="114" presetID="2" presetClass="exit" presetSubtype="4" fill="hold" grpId="2" nodeType="afterEffect">
                                  <p:stCondLst>
                                    <p:cond delay="1000"/>
                                  </p:stCondLst>
                                  <p:childTnLst>
                                    <p:anim calcmode="lin" valueType="num">
                                      <p:cBhvr additive="base">
                                        <p:cTn id="115" dur="500"/>
                                        <p:tgtEl>
                                          <p:spTgt spid="83"/>
                                        </p:tgtEl>
                                        <p:attrNameLst>
                                          <p:attrName>ppt_x</p:attrName>
                                        </p:attrNameLst>
                                      </p:cBhvr>
                                      <p:tavLst>
                                        <p:tav tm="0">
                                          <p:val>
                                            <p:strVal val="ppt_x"/>
                                          </p:val>
                                        </p:tav>
                                        <p:tav tm="100000">
                                          <p:val>
                                            <p:strVal val="ppt_x"/>
                                          </p:val>
                                        </p:tav>
                                      </p:tavLst>
                                    </p:anim>
                                    <p:anim calcmode="lin" valueType="num">
                                      <p:cBhvr additive="base">
                                        <p:cTn id="116" dur="500"/>
                                        <p:tgtEl>
                                          <p:spTgt spid="83"/>
                                        </p:tgtEl>
                                        <p:attrNameLst>
                                          <p:attrName>ppt_y</p:attrName>
                                        </p:attrNameLst>
                                      </p:cBhvr>
                                      <p:tavLst>
                                        <p:tav tm="0">
                                          <p:val>
                                            <p:strVal val="ppt_y"/>
                                          </p:val>
                                        </p:tav>
                                        <p:tav tm="100000">
                                          <p:val>
                                            <p:strVal val="1+ppt_h/2"/>
                                          </p:val>
                                        </p:tav>
                                      </p:tavLst>
                                    </p:anim>
                                    <p:set>
                                      <p:cBhvr>
                                        <p:cTn id="117" dur="1" fill="hold">
                                          <p:stCondLst>
                                            <p:cond delay="499"/>
                                          </p:stCondLst>
                                        </p:cTn>
                                        <p:tgtEl>
                                          <p:spTgt spid="83"/>
                                        </p:tgtEl>
                                        <p:attrNameLst>
                                          <p:attrName>style.visibility</p:attrName>
                                        </p:attrNameLst>
                                      </p:cBhvr>
                                      <p:to>
                                        <p:strVal val="hidden"/>
                                      </p:to>
                                    </p:set>
                                  </p:childTnLst>
                                </p:cTn>
                              </p:par>
                            </p:childTnLst>
                          </p:cTn>
                        </p:par>
                        <p:par>
                          <p:cTn id="118" fill="hold">
                            <p:stCondLst>
                              <p:cond delay="30500"/>
                            </p:stCondLst>
                            <p:childTnLst>
                              <p:par>
                                <p:cTn id="119" presetID="2" presetClass="exit" presetSubtype="4" fill="hold" grpId="3" nodeType="afterEffect">
                                  <p:stCondLst>
                                    <p:cond delay="1000"/>
                                  </p:stCondLst>
                                  <p:childTnLst>
                                    <p:anim calcmode="lin" valueType="num">
                                      <p:cBhvr additive="base">
                                        <p:cTn id="120" dur="500"/>
                                        <p:tgtEl>
                                          <p:spTgt spid="82"/>
                                        </p:tgtEl>
                                        <p:attrNameLst>
                                          <p:attrName>ppt_x</p:attrName>
                                        </p:attrNameLst>
                                      </p:cBhvr>
                                      <p:tavLst>
                                        <p:tav tm="0">
                                          <p:val>
                                            <p:strVal val="ppt_x"/>
                                          </p:val>
                                        </p:tav>
                                        <p:tav tm="100000">
                                          <p:val>
                                            <p:strVal val="ppt_x"/>
                                          </p:val>
                                        </p:tav>
                                      </p:tavLst>
                                    </p:anim>
                                    <p:anim calcmode="lin" valueType="num">
                                      <p:cBhvr additive="base">
                                        <p:cTn id="121" dur="500"/>
                                        <p:tgtEl>
                                          <p:spTgt spid="82"/>
                                        </p:tgtEl>
                                        <p:attrNameLst>
                                          <p:attrName>ppt_y</p:attrName>
                                        </p:attrNameLst>
                                      </p:cBhvr>
                                      <p:tavLst>
                                        <p:tav tm="0">
                                          <p:val>
                                            <p:strVal val="ppt_y"/>
                                          </p:val>
                                        </p:tav>
                                        <p:tav tm="100000">
                                          <p:val>
                                            <p:strVal val="1+ppt_h/2"/>
                                          </p:val>
                                        </p:tav>
                                      </p:tavLst>
                                    </p:anim>
                                    <p:set>
                                      <p:cBhvr>
                                        <p:cTn id="122" dur="1" fill="hold">
                                          <p:stCondLst>
                                            <p:cond delay="499"/>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4" grpId="0"/>
      <p:bldP spid="78" grpId="0" animBg="1"/>
      <p:bldP spid="79" grpId="0" animBg="1"/>
      <p:bldP spid="79" grpId="1" animBg="1"/>
      <p:bldP spid="79" grpId="2" animBg="1"/>
      <p:bldP spid="79" grpId="3" animBg="1"/>
      <p:bldP spid="80" grpId="0" animBg="1"/>
      <p:bldP spid="80" grpId="1" animBg="1"/>
      <p:bldP spid="80" grpId="2" animBg="1"/>
      <p:bldP spid="80" grpId="3" animBg="1"/>
      <p:bldP spid="81" grpId="0" animBg="1"/>
      <p:bldP spid="81" grpId="1" animBg="1"/>
      <p:bldP spid="81" grpId="2" animBg="1"/>
      <p:bldP spid="81" grpId="3" animBg="1"/>
      <p:bldP spid="82" grpId="0" animBg="1"/>
      <p:bldP spid="82" grpId="1" animBg="1"/>
      <p:bldP spid="82" grpId="2" animBg="1"/>
      <p:bldP spid="82" grpId="3" animBg="1"/>
      <p:bldP spid="83" grpId="0" animBg="1"/>
      <p:bldP spid="83" grpId="1" animBg="1"/>
      <p:bldP spid="83" grpId="2" animBg="1"/>
      <p:bldP spid="83" grpId="3" animBg="1"/>
      <p:bldP spid="84" grpId="0"/>
      <p:bldP spid="87" grpId="0" animBg="1"/>
      <p:bldP spid="88" grpId="0" animBg="1"/>
      <p:bldP spid="89" grpId="0" animBg="1"/>
      <p:bldP spid="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07AE2-A4DE-DA4F-A689-5BF561A87CEB}"/>
              </a:ext>
            </a:extLst>
          </p:cNvPr>
          <p:cNvSpPr>
            <a:spLocks noGrp="1"/>
          </p:cNvSpPr>
          <p:nvPr>
            <p:ph type="title"/>
          </p:nvPr>
        </p:nvSpPr>
        <p:spPr/>
        <p:txBody>
          <a:bodyPr/>
          <a:lstStyle/>
          <a:p>
            <a:r>
              <a:rPr lang="en-US" dirty="0"/>
              <a:t>Verifiable &amp; Scalable Replayer</a:t>
            </a:r>
          </a:p>
        </p:txBody>
      </p:sp>
      <p:sp>
        <p:nvSpPr>
          <p:cNvPr id="3" name="Content Placeholder 2">
            <a:extLst>
              <a:ext uri="{FF2B5EF4-FFF2-40B4-BE49-F238E27FC236}">
                <a16:creationId xmlns:a16="http://schemas.microsoft.com/office/drawing/2014/main" id="{714EF68A-C71F-9748-9EFD-6157261A3751}"/>
              </a:ext>
            </a:extLst>
          </p:cNvPr>
          <p:cNvSpPr>
            <a:spLocks noGrp="1"/>
          </p:cNvSpPr>
          <p:nvPr>
            <p:ph idx="1"/>
          </p:nvPr>
        </p:nvSpPr>
        <p:spPr/>
        <p:txBody>
          <a:bodyPr>
            <a:normAutofit lnSpcReduction="10000"/>
          </a:bodyPr>
          <a:lstStyle/>
          <a:p>
            <a:r>
              <a:rPr lang="en-US" sz="3200" dirty="0"/>
              <a:t>Verifiable</a:t>
            </a:r>
          </a:p>
          <a:p>
            <a:pPr lvl="1"/>
            <a:r>
              <a:rPr lang="en-US" sz="2800" dirty="0"/>
              <a:t>Check return values and buffer contents</a:t>
            </a:r>
          </a:p>
          <a:p>
            <a:pPr lvl="1"/>
            <a:r>
              <a:rPr lang="en-US" sz="2800" dirty="0"/>
              <a:t>Limitations</a:t>
            </a:r>
          </a:p>
          <a:p>
            <a:pPr lvl="2"/>
            <a:r>
              <a:rPr lang="en-US" sz="2400" dirty="0"/>
              <a:t>atime, mtime, ctime</a:t>
            </a:r>
          </a:p>
          <a:p>
            <a:pPr lvl="2"/>
            <a:r>
              <a:rPr lang="en-US" sz="2400" dirty="0"/>
              <a:t>procfs (e.g., /sys/block/sda/sda1/stat)</a:t>
            </a:r>
          </a:p>
          <a:p>
            <a:pPr lvl="1"/>
            <a:r>
              <a:rPr lang="en-US" sz="2800" dirty="0"/>
              <a:t>FD table consistency check</a:t>
            </a:r>
          </a:p>
          <a:p>
            <a:r>
              <a:rPr lang="en-US" sz="3200" dirty="0"/>
              <a:t>Scalable</a:t>
            </a:r>
          </a:p>
          <a:p>
            <a:pPr lvl="1"/>
            <a:r>
              <a:rPr lang="en-US" sz="2800" dirty="0"/>
              <a:t>Supporting multiple processes</a:t>
            </a:r>
          </a:p>
          <a:p>
            <a:pPr lvl="2"/>
            <a:r>
              <a:rPr lang="en-US" sz="2400" dirty="0"/>
              <a:t>User space FD tables</a:t>
            </a:r>
          </a:p>
          <a:p>
            <a:pPr lvl="1"/>
            <a:r>
              <a:rPr lang="en-US" sz="2800" dirty="0"/>
              <a:t>Concurrent lock-free design</a:t>
            </a:r>
          </a:p>
        </p:txBody>
      </p:sp>
      <p:sp>
        <p:nvSpPr>
          <p:cNvPr id="4" name="Date Placeholder 3">
            <a:extLst>
              <a:ext uri="{FF2B5EF4-FFF2-40B4-BE49-F238E27FC236}">
                <a16:creationId xmlns:a16="http://schemas.microsoft.com/office/drawing/2014/main" id="{14989F54-060C-FF4E-9B7C-AF80A109B05C}"/>
              </a:ext>
            </a:extLst>
          </p:cNvPr>
          <p:cNvSpPr>
            <a:spLocks noGrp="1"/>
          </p:cNvSpPr>
          <p:nvPr>
            <p:ph type="dt" sz="half" idx="10"/>
          </p:nvPr>
        </p:nvSpPr>
        <p:spPr/>
        <p:txBody>
          <a:bodyPr/>
          <a:lstStyle/>
          <a:p>
            <a:r>
              <a:rPr lang="en-US" dirty="0"/>
              <a:t>October 13, 2020</a:t>
            </a:r>
          </a:p>
        </p:txBody>
      </p:sp>
      <p:sp>
        <p:nvSpPr>
          <p:cNvPr id="5" name="Footer Placeholder 4">
            <a:extLst>
              <a:ext uri="{FF2B5EF4-FFF2-40B4-BE49-F238E27FC236}">
                <a16:creationId xmlns:a16="http://schemas.microsoft.com/office/drawing/2014/main" id="{FF474499-CE40-3A48-9787-B30F49146893}"/>
              </a:ext>
            </a:extLst>
          </p:cNvPr>
          <p:cNvSpPr>
            <a:spLocks noGrp="1"/>
          </p:cNvSpPr>
          <p:nvPr>
            <p:ph type="ftr" sz="quarter" idx="11"/>
          </p:nvPr>
        </p:nvSpPr>
        <p:spPr/>
        <p:txBody>
          <a:bodyPr/>
          <a:lstStyle/>
          <a:p>
            <a:r>
              <a:rPr lang="en-US" dirty="0"/>
              <a:t>Re-Animator: Versatile High-Fidelity Storage-System Tracing and Replaying  (ACM SYSTOR 2020)</a:t>
            </a:r>
          </a:p>
        </p:txBody>
      </p:sp>
      <p:sp>
        <p:nvSpPr>
          <p:cNvPr id="6" name="Slide Number Placeholder 5">
            <a:extLst>
              <a:ext uri="{FF2B5EF4-FFF2-40B4-BE49-F238E27FC236}">
                <a16:creationId xmlns:a16="http://schemas.microsoft.com/office/drawing/2014/main" id="{157FB371-A2FF-CA4E-BC8F-1B85625D5496}"/>
              </a:ext>
            </a:extLst>
          </p:cNvPr>
          <p:cNvSpPr>
            <a:spLocks noGrp="1"/>
          </p:cNvSpPr>
          <p:nvPr>
            <p:ph type="sldNum" sz="quarter" idx="12"/>
          </p:nvPr>
        </p:nvSpPr>
        <p:spPr/>
        <p:txBody>
          <a:bodyPr/>
          <a:lstStyle/>
          <a:p>
            <a:fld id="{4ACE412F-CD6E-7445-9539-C5C52CAE09D8}" type="slidenum">
              <a:rPr lang="en-US" smtClean="0"/>
              <a:pPr/>
              <a:t>9</a:t>
            </a:fld>
            <a:endParaRPr lang="en-US"/>
          </a:p>
        </p:txBody>
      </p:sp>
    </p:spTree>
    <p:extLst>
      <p:ext uri="{BB962C8B-B14F-4D97-AF65-F5344CB8AC3E}">
        <p14:creationId xmlns:p14="http://schemas.microsoft.com/office/powerpoint/2010/main" val="379974828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22830</TotalTime>
  <Words>2537</Words>
  <Application>Microsoft Macintosh PowerPoint</Application>
  <PresentationFormat>Widescreen</PresentationFormat>
  <Paragraphs>311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 Math</vt:lpstr>
      <vt:lpstr>Wingdings</vt:lpstr>
      <vt:lpstr>1_Office Theme</vt:lpstr>
      <vt:lpstr>Re-Animator: Versatile  High-Fidelity Storage-System Tracing and Replaying </vt:lpstr>
      <vt:lpstr>Motivation (1 of 2)</vt:lpstr>
      <vt:lpstr>Motivation (2 of 2)</vt:lpstr>
      <vt:lpstr>Design Goals (1 of 2)</vt:lpstr>
      <vt:lpstr>Design Goals (2 of 2)</vt:lpstr>
      <vt:lpstr>Fidelity – RA-LTTng</vt:lpstr>
      <vt:lpstr>Low Overhead – RA-LTTng</vt:lpstr>
      <vt:lpstr>Low Overhead – RA-LTTng</vt:lpstr>
      <vt:lpstr>Verifiable &amp; Scalable Replayer</vt:lpstr>
      <vt:lpstr>Evaluation - LevelDB</vt:lpstr>
      <vt:lpstr>Evaluation – Blocking mode</vt:lpstr>
      <vt:lpstr>Evaluation – HDD vs. NVMe</vt:lpstr>
      <vt:lpstr>Conclusion</vt:lpstr>
      <vt:lpstr>Re-Animator: Versatile High-Fidelity System-Call Tracing and Replaying </vt:lpstr>
      <vt:lpstr>Portable</vt:lpstr>
      <vt:lpstr>Testbed &amp; Benchmarks</vt:lpstr>
      <vt:lpstr>         Evaluation FIO sequential read</vt:lpstr>
      <vt:lpstr>Evaluation - MySQL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Ibrahim U Akgun</dc:creator>
  <cp:lastModifiedBy>Ibrahim U Akgun</cp:lastModifiedBy>
  <cp:revision>229</cp:revision>
  <dcterms:created xsi:type="dcterms:W3CDTF">2019-04-25T22:33:55Z</dcterms:created>
  <dcterms:modified xsi:type="dcterms:W3CDTF">2020-10-01T20:57:05Z</dcterms:modified>
</cp:coreProperties>
</file>