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16" r:id="rId3"/>
    <p:sldId id="452" r:id="rId4"/>
    <p:sldId id="434" r:id="rId5"/>
    <p:sldId id="438" r:id="rId6"/>
    <p:sldId id="436" r:id="rId7"/>
    <p:sldId id="419" r:id="rId8"/>
    <p:sldId id="420" r:id="rId9"/>
    <p:sldId id="428" r:id="rId10"/>
    <p:sldId id="426" r:id="rId11"/>
    <p:sldId id="427" r:id="rId12"/>
    <p:sldId id="335" r:id="rId13"/>
    <p:sldId id="429" r:id="rId14"/>
    <p:sldId id="353" r:id="rId15"/>
    <p:sldId id="440" r:id="rId16"/>
    <p:sldId id="323" r:id="rId17"/>
    <p:sldId id="453" r:id="rId18"/>
    <p:sldId id="441" r:id="rId19"/>
    <p:sldId id="449" r:id="rId20"/>
    <p:sldId id="442" r:id="rId21"/>
    <p:sldId id="448" r:id="rId22"/>
    <p:sldId id="447" r:id="rId23"/>
    <p:sldId id="443" r:id="rId24"/>
    <p:sldId id="444" r:id="rId25"/>
    <p:sldId id="445" r:id="rId26"/>
    <p:sldId id="446" r:id="rId27"/>
    <p:sldId id="43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566"/>
    <a:srgbClr val="4F81BD"/>
    <a:srgbClr val="F79646"/>
    <a:srgbClr val="C0504D"/>
    <a:srgbClr val="000000"/>
    <a:srgbClr val="FFFFFF"/>
    <a:srgbClr val="E9EDF4"/>
    <a:srgbClr val="EBF1DE"/>
    <a:srgbClr val="DCE6F2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74740" autoAdjust="0"/>
  </p:normalViewPr>
  <p:slideViewPr>
    <p:cSldViewPr>
      <p:cViewPr varScale="1">
        <p:scale>
          <a:sx n="74" d="100"/>
          <a:sy n="74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\Dropbox\PhD\Venues\2018\HPCA%20-Accelerators%20for%20Bioinformatics\BioPRINS%20slides\SW%20on%20ReCAM%20-%20Total%20Energy%20count%20-%2045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n\Dropbox\PhD\Venues\2018\HPCA%20-Accelerators%20for%20Bioinformatics\BioPRINS%20slides\SW%20on%20ReCAM%20-%20Total%20Energy%20count%20-%2045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Performance (TCUPS) </a:t>
            </a:r>
          </a:p>
        </c:rich>
      </c:tx>
      <c:layout>
        <c:manualLayout>
          <c:xMode val="edge"/>
          <c:yMode val="edge"/>
          <c:x val="0.25522094253143729"/>
          <c:y val="8.81827271591050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802603642187256E-2"/>
          <c:y val="0.21800913774667055"/>
          <c:w val="0.91019739635781272"/>
          <c:h val="0.66132744770540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 work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7041602465331401E-3"/>
                  <c:y val="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35C-4DE8-B9FD-A8A14D64CD12}"/>
                </c:ext>
              </c:extLst>
            </c:dLbl>
            <c:dLbl>
              <c:idx val="1"/>
              <c:layout>
                <c:manualLayout>
                  <c:x val="2.5680534155110425E-3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5C-4DE8-B9FD-A8A14D64CD12}"/>
                </c:ext>
              </c:extLst>
            </c:dLbl>
            <c:dLbl>
              <c:idx val="2"/>
              <c:layout>
                <c:manualLayout>
                  <c:x val="-1.5151515151515152E-2"/>
                  <c:y val="2.74970174182771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5C-4DE8-B9FD-A8A14D64CD12}"/>
                </c:ext>
              </c:extLst>
            </c:dLbl>
            <c:dLbl>
              <c:idx val="3"/>
              <c:layout>
                <c:manualLayout>
                  <c:x val="0"/>
                  <c:y val="1.3600572655690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5C-4DE8-B9FD-A8A14D64CD12}"/>
                </c:ext>
              </c:extLst>
            </c:dLbl>
            <c:dLbl>
              <c:idx val="4"/>
              <c:layout>
                <c:manualLayout>
                  <c:x val="-1.0272213662044265E-2"/>
                  <c:y val="2.2119503580570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5C-4DE8-B9FD-A8A14D64C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SWAPHI-LS</c:v>
                </c:pt>
                <c:pt idx="1">
                  <c:v>RIVIYERA</c:v>
                </c:pt>
                <c:pt idx="2">
                  <c:v>CUDAlign 4.0</c:v>
                </c:pt>
                <c:pt idx="3">
                  <c:v>PRINS</c:v>
                </c:pt>
                <c:pt idx="4">
                  <c:v>Swhybrid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0.111</c:v>
                </c:pt>
                <c:pt idx="1">
                  <c:v>6</c:v>
                </c:pt>
                <c:pt idx="2">
                  <c:v>11.1</c:v>
                </c:pt>
                <c:pt idx="3">
                  <c:v>27</c:v>
                </c:pt>
                <c:pt idx="4">
                  <c:v>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5C-4DE8-B9FD-A8A14D64CD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BioPRINS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23045267489696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C-4DE8-B9FD-A8A14D64CD12}"/>
                </c:ext>
              </c:extLst>
            </c:dLbl>
            <c:dLbl>
              <c:idx val="1"/>
              <c:layout>
                <c:manualLayout>
                  <c:x val="0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C-4DE8-B9FD-A8A14D64CD12}"/>
                </c:ext>
              </c:extLst>
            </c:dLbl>
            <c:dLbl>
              <c:idx val="2"/>
              <c:layout>
                <c:manualLayout>
                  <c:x val="3.0303030303030303E-3"/>
                  <c:y val="1.5151515151515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5C-4DE8-B9FD-A8A14D64CD12}"/>
                </c:ext>
              </c:extLst>
            </c:dLbl>
            <c:dLbl>
              <c:idx val="3"/>
              <c:layout>
                <c:manualLayout>
                  <c:x val="0"/>
                  <c:y val="1.7489859222142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5C-4DE8-B9FD-A8A14D64CD12}"/>
                </c:ext>
              </c:extLst>
            </c:dLbl>
            <c:dLbl>
              <c:idx val="4"/>
              <c:layout>
                <c:manualLayout>
                  <c:x val="0"/>
                  <c:y val="2.2119503580570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5C-4DE8-B9FD-A8A14D64C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SWAPHI-LS</c:v>
                </c:pt>
                <c:pt idx="1">
                  <c:v>RIVIYERA</c:v>
                </c:pt>
                <c:pt idx="2">
                  <c:v>CUDAlign 4.0</c:v>
                </c:pt>
                <c:pt idx="3">
                  <c:v>PRINS</c:v>
                </c:pt>
                <c:pt idx="4">
                  <c:v>Swhybrid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6.1</c:v>
                </c:pt>
                <c:pt idx="1">
                  <c:v>26.6</c:v>
                </c:pt>
                <c:pt idx="2">
                  <c:v>24.2</c:v>
                </c:pt>
                <c:pt idx="3">
                  <c:v>31.8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5C-4DE8-B9FD-A8A14D64CD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2933904"/>
        <c:axId val="802932240"/>
      </c:barChart>
      <c:catAx>
        <c:axId val="80293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932240"/>
        <c:crosses val="autoZero"/>
        <c:auto val="1"/>
        <c:lblAlgn val="ctr"/>
        <c:lblOffset val="100"/>
        <c:noMultiLvlLbl val="0"/>
      </c:catAx>
      <c:valAx>
        <c:axId val="80293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93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Energy Efficiency (TCUPS/Watt)</a:t>
            </a:r>
          </a:p>
        </c:rich>
      </c:tx>
      <c:layout>
        <c:manualLayout>
          <c:xMode val="edge"/>
          <c:yMode val="edge"/>
          <c:x val="0.154791792852816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985962656054741E-2"/>
          <c:y val="0.21044659190328482"/>
          <c:w val="0.91019739635781272"/>
          <c:h val="0.68273204485802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Energy efficiency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7041602465331401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98-4FA6-BE6E-5D34B5E81675}"/>
                </c:ext>
              </c:extLst>
            </c:dLbl>
            <c:dLbl>
              <c:idx val="1"/>
              <c:layout>
                <c:manualLayout>
                  <c:x val="2.5680534155110425E-3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98-4FA6-BE6E-5D34B5E81675}"/>
                </c:ext>
              </c:extLst>
            </c:dLbl>
            <c:dLbl>
              <c:idx val="2"/>
              <c:layout>
                <c:manualLayout>
                  <c:x val="0"/>
                  <c:y val="1.23456790123457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98-4FA6-BE6E-5D34B5E81675}"/>
                </c:ext>
              </c:extLst>
            </c:dLbl>
            <c:dLbl>
              <c:idx val="3"/>
              <c:layout>
                <c:manualLayout>
                  <c:x val="-1.923076923076935E-2"/>
                  <c:y val="2.39898989898989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98-4FA6-BE6E-5D34B5E81675}"/>
                </c:ext>
              </c:extLst>
            </c:dLbl>
            <c:dLbl>
              <c:idx val="4"/>
              <c:layout>
                <c:manualLayout>
                  <c:x val="0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98-4FA6-BE6E-5D34B5E81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SWAPHI-LS</c:v>
                </c:pt>
                <c:pt idx="1">
                  <c:v>RIVIYERA</c:v>
                </c:pt>
                <c:pt idx="2">
                  <c:v>CUDAlign 4.0</c:v>
                </c:pt>
                <c:pt idx="3">
                  <c:v>PRINS</c:v>
                </c:pt>
                <c:pt idx="4">
                  <c:v>Swhybrid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0.14000000000000001</c:v>
                </c:pt>
                <c:pt idx="1">
                  <c:v>7.7</c:v>
                </c:pt>
                <c:pt idx="2">
                  <c:v>0.1</c:v>
                </c:pt>
                <c:pt idx="3">
                  <c:v>11.8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98-4FA6-BE6E-5D34B5E81675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BioPRINS Energy eff.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23045267489696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98-4FA6-BE6E-5D34B5E81675}"/>
                </c:ext>
              </c:extLst>
            </c:dLbl>
            <c:dLbl>
              <c:idx val="1"/>
              <c:layout>
                <c:manualLayout>
                  <c:x val="0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98-4FA6-BE6E-5D34B5E81675}"/>
                </c:ext>
              </c:extLst>
            </c:dLbl>
            <c:dLbl>
              <c:idx val="3"/>
              <c:layout>
                <c:manualLayout>
                  <c:x val="0"/>
                  <c:y val="1.7489711934156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98-4FA6-BE6E-5D34B5E81675}"/>
                </c:ext>
              </c:extLst>
            </c:dLbl>
            <c:dLbl>
              <c:idx val="4"/>
              <c:layout>
                <c:manualLayout>
                  <c:x val="0"/>
                  <c:y val="2.2119503580570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98-4FA6-BE6E-5D34B5E816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SWAPHI-LS</c:v>
                </c:pt>
                <c:pt idx="1">
                  <c:v>RIVIYERA</c:v>
                </c:pt>
                <c:pt idx="2">
                  <c:v>CUDAlign 4.0</c:v>
                </c:pt>
                <c:pt idx="3">
                  <c:v>PRINS</c:v>
                </c:pt>
                <c:pt idx="4">
                  <c:v>Swhybrid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15.6</c:v>
                </c:pt>
                <c:pt idx="1">
                  <c:v>15.3</c:v>
                </c:pt>
                <c:pt idx="2">
                  <c:v>15.6</c:v>
                </c:pt>
                <c:pt idx="3">
                  <c:v>15.8</c:v>
                </c:pt>
                <c:pt idx="4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98-4FA6-BE6E-5D34B5E816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2933904"/>
        <c:axId val="802932240"/>
      </c:barChart>
      <c:catAx>
        <c:axId val="80293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932240"/>
        <c:crosses val="autoZero"/>
        <c:auto val="1"/>
        <c:lblAlgn val="ctr"/>
        <c:lblOffset val="100"/>
        <c:noMultiLvlLbl val="0"/>
      </c:catAx>
      <c:valAx>
        <c:axId val="80293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  <a:alpha val="18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93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9B668-0EC7-4D37-870C-C9433B44179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CA913-93CA-4151-809D-7C95DD7B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CA913-93CA-4151-809D-7C95DD7B48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0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CA913-93CA-4151-809D-7C95DD7B48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CA913-93CA-4151-809D-7C95DD7B48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7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CA913-93CA-4151-809D-7C95DD7B48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DA774-63A3-4B3D-8862-6B4A36867E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DA774-63A3-4B3D-8862-6B4A36867E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DA774-63A3-4B3D-8862-6B4A36867E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6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DA774-63A3-4B3D-8862-6B4A36867E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07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CA913-93CA-4151-809D-7C95DD7B48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7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CA913-93CA-4151-809D-7C95DD7B48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9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CA913-93CA-4151-809D-7C95DD7B48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8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6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9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7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1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3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F298-03C1-44C5-921C-B967F582DF8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A085-BCBB-492E-AD63-A3885998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1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3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71600"/>
            <a:ext cx="8610600" cy="2362200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BioSEAL</a:t>
            </a:r>
            <a:r>
              <a:rPr lang="en-US" sz="3600" b="1" dirty="0"/>
              <a:t>:</a:t>
            </a:r>
            <a:br>
              <a:rPr lang="he-IL" sz="3600" b="1" dirty="0"/>
            </a:br>
            <a:r>
              <a:rPr lang="en-US" sz="3200" b="1" dirty="0"/>
              <a:t> In-Memory Biological Sequence Alignment Accelerator for Large-Scale Genomic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3818"/>
            <a:ext cx="640080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of Electrical Engineering</a:t>
            </a:r>
          </a:p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Technion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729118"/>
            <a:ext cx="444423" cy="5789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6700" y="3810000"/>
            <a:ext cx="8610600" cy="6858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1"/>
                </a:solidFill>
              </a:rPr>
              <a:t>Roman Kaplan</a:t>
            </a:r>
            <a:r>
              <a:rPr lang="en-US" sz="2800" dirty="0">
                <a:solidFill>
                  <a:schemeClr val="tx1"/>
                </a:solidFill>
              </a:rPr>
              <a:t>, Leonid </a:t>
            </a:r>
            <a:r>
              <a:rPr lang="en-US" sz="2800" dirty="0" err="1">
                <a:solidFill>
                  <a:schemeClr val="tx1"/>
                </a:solidFill>
              </a:rPr>
              <a:t>Yavits</a:t>
            </a:r>
            <a:r>
              <a:rPr lang="en-US" sz="2800" dirty="0">
                <a:solidFill>
                  <a:schemeClr val="tx1"/>
                </a:solidFill>
              </a:rPr>
              <a:t> and Ran </a:t>
            </a:r>
            <a:r>
              <a:rPr lang="en-US" sz="2800" dirty="0" err="1">
                <a:solidFill>
                  <a:schemeClr val="tx1"/>
                </a:solidFill>
              </a:rPr>
              <a:t>Ginosar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4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624877" y="3214103"/>
            <a:ext cx="360000" cy="29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21400" y="3213167"/>
            <a:ext cx="360000" cy="29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581400" y="3214103"/>
            <a:ext cx="388842" cy="2950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97203" y="3223247"/>
            <a:ext cx="339091" cy="29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10768" y="3223813"/>
            <a:ext cx="339091" cy="29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52" y="-76200"/>
            <a:ext cx="8121482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Associative Vector Addition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8FC6-D969-41C5-B546-6472C949255F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63059" y="1975104"/>
            <a:ext cx="2450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Memory map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039076"/>
              </p:ext>
            </p:extLst>
          </p:nvPr>
        </p:nvGraphicFramePr>
        <p:xfrm>
          <a:off x="5948188" y="2734464"/>
          <a:ext cx="2702985" cy="35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597">
                  <a:extLst>
                    <a:ext uri="{9D8B030D-6E8A-4147-A177-3AD203B41FA5}">
                      <a16:colId xmlns:a16="http://schemas.microsoft.com/office/drawing/2014/main" val="217943196"/>
                    </a:ext>
                  </a:extLst>
                </a:gridCol>
                <a:gridCol w="540597">
                  <a:extLst>
                    <a:ext uri="{9D8B030D-6E8A-4147-A177-3AD203B41FA5}">
                      <a16:colId xmlns:a16="http://schemas.microsoft.com/office/drawing/2014/main" val="1515051475"/>
                    </a:ext>
                  </a:extLst>
                </a:gridCol>
                <a:gridCol w="540597">
                  <a:extLst>
                    <a:ext uri="{9D8B030D-6E8A-4147-A177-3AD203B41FA5}">
                      <a16:colId xmlns:a16="http://schemas.microsoft.com/office/drawing/2014/main" val="3513083080"/>
                    </a:ext>
                  </a:extLst>
                </a:gridCol>
                <a:gridCol w="540597">
                  <a:extLst>
                    <a:ext uri="{9D8B030D-6E8A-4147-A177-3AD203B41FA5}">
                      <a16:colId xmlns:a16="http://schemas.microsoft.com/office/drawing/2014/main" val="928609868"/>
                    </a:ext>
                  </a:extLst>
                </a:gridCol>
                <a:gridCol w="540597">
                  <a:extLst>
                    <a:ext uri="{9D8B030D-6E8A-4147-A177-3AD203B41FA5}">
                      <a16:colId xmlns:a16="http://schemas.microsoft.com/office/drawing/2014/main" val="1900746494"/>
                    </a:ext>
                  </a:extLst>
                </a:gridCol>
              </a:tblGrid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marL="0" marR="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marL="0" marR="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</a:t>
                      </a:r>
                      <a:r>
                        <a:rPr lang="en-US" sz="2400" baseline="-25000" dirty="0" err="1"/>
                        <a:t>in</a:t>
                      </a:r>
                      <a:endParaRPr lang="en-US" sz="2400" baseline="-25000" dirty="0"/>
                    </a:p>
                  </a:txBody>
                  <a:tcPr marL="0" marR="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8000" marB="10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0" marR="0" marT="108000" marB="10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52445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68776"/>
                  </a:ext>
                </a:extLst>
              </a:tr>
              <a:tr h="3011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706719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785751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88667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48667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41213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80807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2208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574667" y="200588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Full Adder </a:t>
            </a:r>
            <a:r>
              <a:rPr lang="en-US" sz="2800" dirty="0"/>
              <a:t>Truth table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15260"/>
              </p:ext>
            </p:extLst>
          </p:nvPr>
        </p:nvGraphicFramePr>
        <p:xfrm>
          <a:off x="381000" y="2855354"/>
          <a:ext cx="3943991" cy="328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99">
                  <a:extLst>
                    <a:ext uri="{9D8B030D-6E8A-4147-A177-3AD203B41FA5}">
                      <a16:colId xmlns:a16="http://schemas.microsoft.com/office/drawing/2014/main" val="3683881086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500127631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177893553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160873378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752192865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507686434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937898126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2446034600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60422646"/>
                    </a:ext>
                  </a:extLst>
                </a:gridCol>
                <a:gridCol w="394400">
                  <a:extLst>
                    <a:ext uri="{9D8B030D-6E8A-4147-A177-3AD203B41FA5}">
                      <a16:colId xmlns:a16="http://schemas.microsoft.com/office/drawing/2014/main" val="3200240247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b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b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5623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1594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16532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6605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27683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83738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1507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86834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32938"/>
                  </a:ext>
                </a:extLst>
              </a:tr>
            </a:tbl>
          </a:graphicData>
        </a:graphic>
      </p:graphicFrame>
      <p:sp>
        <p:nvSpPr>
          <p:cNvPr id="25" name="Pentagon 24"/>
          <p:cNvSpPr/>
          <p:nvPr/>
        </p:nvSpPr>
        <p:spPr>
          <a:xfrm>
            <a:off x="2362200" y="914400"/>
            <a:ext cx="2667000" cy="8388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dirty="0"/>
              <a:t>Compare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28961" y="914402"/>
            <a:ext cx="2291412" cy="838800"/>
            <a:chOff x="3661246" y="1064559"/>
            <a:chExt cx="2291412" cy="1071231"/>
          </a:xfrm>
        </p:grpSpPr>
        <p:sp>
          <p:nvSpPr>
            <p:cNvPr id="27" name="Chevron 26"/>
            <p:cNvSpPr/>
            <p:nvPr/>
          </p:nvSpPr>
          <p:spPr>
            <a:xfrm>
              <a:off x="3661246" y="1065013"/>
              <a:ext cx="2291412" cy="1070777"/>
            </a:xfrm>
            <a:prstGeom prst="chevron">
              <a:avLst>
                <a:gd name="adj" fmla="val 54866"/>
              </a:avLst>
            </a:prstGeom>
            <a:solidFill>
              <a:srgbClr val="C3D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Write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12521" y="1064559"/>
              <a:ext cx="640137" cy="1070776"/>
            </a:xfrm>
            <a:prstGeom prst="rect">
              <a:avLst/>
            </a:prstGeom>
            <a:solidFill>
              <a:srgbClr val="C3D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999013"/>
              </p:ext>
            </p:extLst>
          </p:nvPr>
        </p:nvGraphicFramePr>
        <p:xfrm>
          <a:off x="3185292" y="2849600"/>
          <a:ext cx="788798" cy="328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99">
                  <a:extLst>
                    <a:ext uri="{9D8B030D-6E8A-4147-A177-3AD203B41FA5}">
                      <a16:colId xmlns:a16="http://schemas.microsoft.com/office/drawing/2014/main" val="2446034600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60422646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5623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881594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16532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606605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727683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83738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791507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86834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3293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6385"/>
              </p:ext>
            </p:extLst>
          </p:nvPr>
        </p:nvGraphicFramePr>
        <p:xfrm>
          <a:off x="3583160" y="2848667"/>
          <a:ext cx="394399" cy="328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99">
                  <a:extLst>
                    <a:ext uri="{9D8B030D-6E8A-4147-A177-3AD203B41FA5}">
                      <a16:colId xmlns:a16="http://schemas.microsoft.com/office/drawing/2014/main" val="360422646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5623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881594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16532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606605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727683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083738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791507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86834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132938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03909" y="242586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88818" y="242586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2400" y="245621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2800" y="245592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</a:t>
            </a:r>
            <a:r>
              <a:rPr lang="en-US" sz="2400" baseline="-25000" dirty="0" err="1"/>
              <a:t>out</a:t>
            </a:r>
            <a:endParaRPr lang="en-US" sz="24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9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2" animBg="1"/>
      <p:bldP spid="44" grpId="3" animBg="1"/>
      <p:bldP spid="45" grpId="0" animBg="1"/>
      <p:bldP spid="45" grpId="1" animBg="1"/>
      <p:bldP spid="43" grpId="0" animBg="1"/>
      <p:bldP spid="43" grpId="1" animBg="1"/>
      <p:bldP spid="41" grpId="0" animBg="1"/>
      <p:bldP spid="41" grpId="1" animBg="1"/>
      <p:bldP spid="42" grpId="0" animBg="1"/>
      <p:bldP spid="42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52" y="0"/>
            <a:ext cx="855644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Associative Processing – Main Takeaway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8FC6-D969-41C5-B546-6472C949255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52175"/>
              </p:ext>
            </p:extLst>
          </p:nvPr>
        </p:nvGraphicFramePr>
        <p:xfrm>
          <a:off x="939098" y="2724581"/>
          <a:ext cx="3943991" cy="328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99">
                  <a:extLst>
                    <a:ext uri="{9D8B030D-6E8A-4147-A177-3AD203B41FA5}">
                      <a16:colId xmlns:a16="http://schemas.microsoft.com/office/drawing/2014/main" val="3683881086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500127631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177893553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160873378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752192865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507686434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937898126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2446034600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60422646"/>
                    </a:ext>
                  </a:extLst>
                </a:gridCol>
                <a:gridCol w="394400">
                  <a:extLst>
                    <a:ext uri="{9D8B030D-6E8A-4147-A177-3AD203B41FA5}">
                      <a16:colId xmlns:a16="http://schemas.microsoft.com/office/drawing/2014/main" val="3200240247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5623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1594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16532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6605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27683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83738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1507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86834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3293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62007" y="2286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46916" y="2286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11430" y="231635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</a:p>
        </p:txBody>
      </p:sp>
      <p:sp>
        <p:nvSpPr>
          <p:cNvPr id="5" name="Up Arrow 4"/>
          <p:cNvSpPr/>
          <p:nvPr/>
        </p:nvSpPr>
        <p:spPr>
          <a:xfrm rot="10800000">
            <a:off x="5181601" y="3093225"/>
            <a:ext cx="805025" cy="2911855"/>
          </a:xfrm>
          <a:prstGeom prst="upArrow">
            <a:avLst>
              <a:gd name="adj1" fmla="val 43185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3792906"/>
            <a:ext cx="28716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Vector length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does not matter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130" y="886119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3200" dirty="0"/>
              <a:t>Processing in a </a:t>
            </a:r>
            <a:r>
              <a:rPr lang="en-US" sz="3200" u="sng" dirty="0"/>
              <a:t>fixed number of cycles</a:t>
            </a:r>
            <a:r>
              <a:rPr lang="en-US" sz="3200" dirty="0"/>
              <a:t>,</a:t>
            </a:r>
            <a:r>
              <a:rPr lang="en-US" sz="3200" u="sng" dirty="0"/>
              <a:t> </a:t>
            </a:r>
            <a:r>
              <a:rPr lang="en-US" sz="3200" dirty="0"/>
              <a:t>regardless of dataset size</a:t>
            </a:r>
          </a:p>
        </p:txBody>
      </p:sp>
    </p:spTree>
    <p:extLst>
      <p:ext uri="{BB962C8B-B14F-4D97-AF65-F5344CB8AC3E}">
        <p14:creationId xmlns:p14="http://schemas.microsoft.com/office/powerpoint/2010/main" val="169020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345"/>
            <a:ext cx="6653195" cy="7448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So What’s New? </a:t>
            </a:r>
            <a:r>
              <a:rPr lang="en-US" dirty="0" err="1">
                <a:solidFill>
                  <a:schemeClr val="tx2"/>
                </a:solidFill>
              </a:rPr>
              <a:t>Memristors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73991"/>
            <a:ext cx="822960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Devices that change resistance with applied voltage</a:t>
            </a:r>
          </a:p>
          <a:p>
            <a:pPr marL="457200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Non volatile</a:t>
            </a:r>
          </a:p>
          <a:p>
            <a:pPr marL="457200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Can be placed in metal layers </a:t>
            </a:r>
          </a:p>
          <a:p>
            <a:pPr>
              <a:buClr>
                <a:schemeClr val="accent1"/>
              </a:buClr>
            </a:pPr>
            <a:r>
              <a:rPr lang="en-US" sz="2800" dirty="0"/>
              <a:t>      above silicon</a:t>
            </a:r>
          </a:p>
          <a:p>
            <a:pPr marL="457200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Small area footprint: 4F</a:t>
            </a:r>
            <a:r>
              <a:rPr lang="en-US" sz="2800" baseline="30000" dirty="0"/>
              <a:t>2</a:t>
            </a:r>
          </a:p>
          <a:p>
            <a:pPr>
              <a:buClr>
                <a:schemeClr val="accent1"/>
              </a:buClr>
            </a:pPr>
            <a:endParaRPr lang="en-US" sz="2800" dirty="0"/>
          </a:p>
          <a:p>
            <a:pPr>
              <a:spcBef>
                <a:spcPts val="1200"/>
              </a:spcBef>
              <a:buClr>
                <a:schemeClr val="accent1"/>
              </a:buClr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045" y="4573837"/>
            <a:ext cx="2952189" cy="142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9885" y="4294073"/>
            <a:ext cx="2928571" cy="18815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4073845" y="4275364"/>
            <a:ext cx="1333319" cy="772255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73845" y="5428619"/>
            <a:ext cx="1364335" cy="74698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32985" y="5056979"/>
            <a:ext cx="440860" cy="3557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07164" y="4275364"/>
            <a:ext cx="2931292" cy="19002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486400" y="1735991"/>
            <a:ext cx="2971800" cy="2209801"/>
            <a:chOff x="5410200" y="1905001"/>
            <a:chExt cx="3124200" cy="2362200"/>
          </a:xfrm>
        </p:grpSpPr>
        <p:grpSp>
          <p:nvGrpSpPr>
            <p:cNvPr id="4" name="Group 3"/>
            <p:cNvGrpSpPr/>
            <p:nvPr/>
          </p:nvGrpSpPr>
          <p:grpSpPr>
            <a:xfrm>
              <a:off x="5410200" y="1905001"/>
              <a:ext cx="3124200" cy="2362200"/>
              <a:chOff x="5408753" y="1751874"/>
              <a:chExt cx="3160528" cy="2339659"/>
            </a:xfrm>
          </p:grpSpPr>
          <p:pic>
            <p:nvPicPr>
              <p:cNvPr id="2050" name="Picture 2" descr="Image result for half of memristor hysteresis loop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03" r="4651" b="739"/>
              <a:stretch/>
            </p:blipFill>
            <p:spPr bwMode="auto">
              <a:xfrm>
                <a:off x="5408753" y="1751874"/>
                <a:ext cx="3160528" cy="2339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2" name="Straight Connector 21"/>
              <p:cNvCxnSpPr/>
              <p:nvPr/>
            </p:nvCxnSpPr>
            <p:spPr>
              <a:xfrm flipV="1">
                <a:off x="6021705" y="2221230"/>
                <a:ext cx="2372360" cy="972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flipV="1">
              <a:off x="6781800" y="2133601"/>
              <a:ext cx="762000" cy="152399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result for memristo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27200"/>
          <a:stretch/>
        </p:blipFill>
        <p:spPr bwMode="auto">
          <a:xfrm>
            <a:off x="6960186" y="299216"/>
            <a:ext cx="1498014" cy="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3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37735"/>
          </a:xfrm>
        </p:spPr>
        <p:txBody>
          <a:bodyPr/>
          <a:lstStyle/>
          <a:p>
            <a:r>
              <a:rPr lang="en-US" dirty="0"/>
              <a:t>Resistive CAM </a:t>
            </a:r>
            <a:r>
              <a:rPr lang="en-US" dirty="0" err="1"/>
              <a:t>Bitcell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387" y="1143000"/>
            <a:ext cx="85890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/>
              <a:t>CAM </a:t>
            </a:r>
            <a:r>
              <a:rPr lang="en-US" sz="2800" dirty="0" err="1"/>
              <a:t>bitcell</a:t>
            </a:r>
            <a:r>
              <a:rPr lang="en-US" sz="2800" dirty="0"/>
              <a:t>: 10 transistors </a:t>
            </a:r>
            <a:r>
              <a:rPr lang="en-US" sz="2800" dirty="0">
                <a:solidFill>
                  <a:srgbClr val="F79646"/>
                </a:solidFill>
                <a:sym typeface="Wingdings" panose="05000000000000000000" pitchFamily="2" charset="2"/>
              </a:rPr>
              <a:t></a:t>
            </a:r>
            <a:r>
              <a:rPr lang="en-US" sz="2800" dirty="0">
                <a:sym typeface="Wingdings" panose="05000000000000000000" pitchFamily="2" charset="2"/>
              </a:rPr>
              <a:t> 2 transistors + 2 </a:t>
            </a:r>
            <a:r>
              <a:rPr lang="en-US" sz="2800" dirty="0" err="1">
                <a:sym typeface="Wingdings" panose="05000000000000000000" pitchFamily="2" charset="2"/>
              </a:rPr>
              <a:t>memristors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32" t="2292"/>
          <a:stretch/>
        </p:blipFill>
        <p:spPr>
          <a:xfrm>
            <a:off x="609600" y="2607549"/>
            <a:ext cx="29337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847" y="2716571"/>
            <a:ext cx="3435807" cy="3158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016" y="1905000"/>
            <a:ext cx="3682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CMOS CAM </a:t>
            </a:r>
            <a:r>
              <a:rPr lang="en-US" sz="2800" dirty="0" err="1"/>
              <a:t>bitcell</a:t>
            </a:r>
            <a:r>
              <a:rPr lang="en-US" sz="2800" dirty="0"/>
              <a:t> (</a:t>
            </a:r>
            <a:r>
              <a:rPr lang="en-US" sz="2800" b="1" dirty="0"/>
              <a:t>10T)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7097" y="1905000"/>
            <a:ext cx="424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Resistive CAM </a:t>
            </a:r>
            <a:r>
              <a:rPr lang="en-US" sz="2800" dirty="0" err="1"/>
              <a:t>bitcell</a:t>
            </a:r>
            <a:r>
              <a:rPr lang="en-US" sz="2800" dirty="0"/>
              <a:t> (</a:t>
            </a:r>
            <a:r>
              <a:rPr lang="en-US" sz="2800" b="1" dirty="0"/>
              <a:t>2T2R)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73462" y="3674349"/>
            <a:ext cx="879538" cy="1219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1945" y="6120825"/>
            <a:ext cx="8232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Kaplan, R., </a:t>
            </a:r>
            <a:r>
              <a:rPr lang="en-US" sz="1600" dirty="0" err="1"/>
              <a:t>Yavits</a:t>
            </a:r>
            <a:r>
              <a:rPr lang="en-US" sz="1600" dirty="0"/>
              <a:t>, L., </a:t>
            </a:r>
            <a:r>
              <a:rPr lang="en-US" sz="1600" dirty="0" err="1"/>
              <a:t>Ginosar</a:t>
            </a:r>
            <a:r>
              <a:rPr lang="en-US" sz="1600" dirty="0"/>
              <a:t>, R. and Weiser. “A Resistive CAM Processing-in-Storage Architecture </a:t>
            </a:r>
          </a:p>
          <a:p>
            <a:r>
              <a:rPr lang="en-US" sz="1600" dirty="0"/>
              <a:t>for DNA Sequence Alignment.” </a:t>
            </a:r>
            <a:r>
              <a:rPr lang="en-US" sz="1600" i="1" dirty="0"/>
              <a:t>IEEE Micro</a:t>
            </a:r>
            <a:r>
              <a:rPr lang="en-US" sz="1600" dirty="0"/>
              <a:t>, </a:t>
            </a:r>
            <a:r>
              <a:rPr lang="en-US" sz="1600" i="1" dirty="0"/>
              <a:t>37</a:t>
            </a:r>
            <a:r>
              <a:rPr lang="en-US" sz="1600" dirty="0"/>
              <a:t>(4), pp.20-28, 2017.</a:t>
            </a:r>
          </a:p>
        </p:txBody>
      </p:sp>
    </p:spTree>
    <p:extLst>
      <p:ext uri="{BB962C8B-B14F-4D97-AF65-F5344CB8AC3E}">
        <p14:creationId xmlns:p14="http://schemas.microsoft.com/office/powerpoint/2010/main" val="3092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103" y="1898698"/>
            <a:ext cx="5978940" cy="3880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268"/>
          </a:xfrm>
        </p:spPr>
        <p:txBody>
          <a:bodyPr/>
          <a:lstStyle/>
          <a:p>
            <a:r>
              <a:rPr lang="en-US" dirty="0"/>
              <a:t>ReCAM Crossbar – Single Chip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00200" y="2759540"/>
            <a:ext cx="0" cy="1079288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00200" y="4559759"/>
            <a:ext cx="0" cy="1079041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6615" y="3733800"/>
            <a:ext cx="191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Rows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(16M)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11467" y="2780502"/>
            <a:ext cx="2725493" cy="788657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152400" y="1636198"/>
            <a:ext cx="1751066" cy="5736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row: 256bit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15454" y="2174501"/>
            <a:ext cx="396013" cy="636122"/>
          </a:xfrm>
          <a:prstGeom prst="straightConnector1">
            <a:avLst/>
          </a:prstGeom>
          <a:ln w="38100" cmpd="sng">
            <a:solidFill>
              <a:schemeClr val="accent6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64757" y="4686359"/>
            <a:ext cx="718085" cy="831712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Rectangle 24"/>
          <p:cNvSpPr/>
          <p:nvPr/>
        </p:nvSpPr>
        <p:spPr>
          <a:xfrm>
            <a:off x="384689" y="5738336"/>
            <a:ext cx="1582414" cy="5862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2T2R </a:t>
            </a:r>
            <a:r>
              <a:rPr lang="en-US" dirty="0" err="1">
                <a:solidFill>
                  <a:schemeClr val="tx1"/>
                </a:solidFill>
              </a:rPr>
              <a:t>Bitcell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(ReRAM)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72868" y="5518072"/>
            <a:ext cx="291890" cy="224178"/>
          </a:xfrm>
          <a:prstGeom prst="straightConnector1">
            <a:avLst/>
          </a:prstGeom>
          <a:ln w="38100" cmpd="sng">
            <a:solidFill>
              <a:schemeClr val="accent6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82619" y="2267797"/>
            <a:ext cx="2411024" cy="1098000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6748085" y="914400"/>
            <a:ext cx="2091115" cy="5862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Logic next to data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793642" y="1500664"/>
            <a:ext cx="762004" cy="800569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76746" y="1912623"/>
            <a:ext cx="2827052" cy="388610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2631809" y="918476"/>
            <a:ext cx="2091115" cy="5862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CAM registers</a:t>
            </a:r>
            <a:endParaRPr lang="he-IL" sz="20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cxnSpLocks/>
            <a:stCxn id="28" idx="2"/>
            <a:endCxn id="27" idx="0"/>
          </p:cNvCxnSpPr>
          <p:nvPr/>
        </p:nvCxnSpPr>
        <p:spPr>
          <a:xfrm>
            <a:off x="3677367" y="1504740"/>
            <a:ext cx="12905" cy="407883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0043" y="1898698"/>
            <a:ext cx="55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14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18768" y="3923360"/>
            <a:ext cx="0" cy="528047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970290" y="3923360"/>
            <a:ext cx="2321412" cy="5862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1-bit TAG connection (</a:t>
            </a:r>
            <a:r>
              <a:rPr lang="en-US" i="1" dirty="0">
                <a:solidFill>
                  <a:schemeClr val="bg1"/>
                </a:solidFill>
              </a:rPr>
              <a:t>shift down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he-IL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618768" y="3264359"/>
            <a:ext cx="12577" cy="29563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593243" y="3273885"/>
            <a:ext cx="2034000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612667" y="2830973"/>
            <a:ext cx="0" cy="466726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484080" y="2830973"/>
            <a:ext cx="152400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8045" y="6396335"/>
            <a:ext cx="759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Kaplan, R., </a:t>
            </a:r>
            <a:r>
              <a:rPr lang="en-US" sz="1200" dirty="0" err="1"/>
              <a:t>Yavits</a:t>
            </a:r>
            <a:r>
              <a:rPr lang="en-US" sz="1200" dirty="0"/>
              <a:t>, L., </a:t>
            </a:r>
            <a:r>
              <a:rPr lang="en-US" sz="1200" dirty="0" err="1"/>
              <a:t>Ginosar</a:t>
            </a:r>
            <a:r>
              <a:rPr lang="en-US" sz="1200" dirty="0"/>
              <a:t>, R. and Weiser. “A Resistive CAM Processing-in-Storage Architecture for DNA Sequence Alignment.” </a:t>
            </a:r>
            <a:r>
              <a:rPr lang="en-US" sz="1200" i="1" dirty="0"/>
              <a:t>IEEE Micro</a:t>
            </a:r>
            <a:r>
              <a:rPr lang="en-US" sz="1200" dirty="0"/>
              <a:t>, </a:t>
            </a:r>
            <a:r>
              <a:rPr lang="en-US" sz="1200" i="1" dirty="0"/>
              <a:t>37</a:t>
            </a:r>
            <a:r>
              <a:rPr lang="en-US" sz="1200" dirty="0"/>
              <a:t>(4), pp.20-28, 2017.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1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  <p:bldP spid="16" grpId="0" animBg="1"/>
      <p:bldP spid="24" grpId="0" animBg="1"/>
      <p:bldP spid="25" grpId="0" animBg="1"/>
      <p:bldP spid="29" grpId="0" animBg="1"/>
      <p:bldP spid="30" grpId="0" animBg="1"/>
      <p:bldP spid="27" grpId="0" animBg="1"/>
      <p:bldP spid="28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5268"/>
          </a:xfrm>
        </p:spPr>
        <p:txBody>
          <a:bodyPr/>
          <a:lstStyle/>
          <a:p>
            <a:r>
              <a:rPr lang="en-US" dirty="0"/>
              <a:t>Compare in </a:t>
            </a:r>
            <a:r>
              <a:rPr lang="en-US" dirty="0" err="1"/>
              <a:t>ReCAM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A085-BCBB-492E-AD63-A38859986CE9}" type="slidenum">
              <a:rPr lang="en-US" smtClean="0"/>
              <a:t>15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58045" y="6396335"/>
            <a:ext cx="759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Kaplan, R., </a:t>
            </a:r>
            <a:r>
              <a:rPr lang="en-US" sz="1200" dirty="0" err="1"/>
              <a:t>Yavits</a:t>
            </a:r>
            <a:r>
              <a:rPr lang="en-US" sz="1200" dirty="0"/>
              <a:t>, L., </a:t>
            </a:r>
            <a:r>
              <a:rPr lang="en-US" sz="1200" dirty="0" err="1"/>
              <a:t>Ginosar</a:t>
            </a:r>
            <a:r>
              <a:rPr lang="en-US" sz="1200" dirty="0"/>
              <a:t>, R. and Weiser. “A Resistive CAM Processing-in-Storage Architecture for DNA Sequence Alignment.” </a:t>
            </a:r>
            <a:r>
              <a:rPr lang="en-US" sz="1200" i="1" dirty="0"/>
              <a:t>IEEE Micro</a:t>
            </a:r>
            <a:r>
              <a:rPr lang="en-US" sz="1200" dirty="0"/>
              <a:t>, </a:t>
            </a:r>
            <a:r>
              <a:rPr lang="en-US" sz="1200" i="1" dirty="0"/>
              <a:t>37</a:t>
            </a:r>
            <a:r>
              <a:rPr lang="en-US" sz="1200" dirty="0"/>
              <a:t>(4), pp.20-28, 2017.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" y="838200"/>
            <a:ext cx="8229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All rows are </a:t>
            </a:r>
            <a:r>
              <a:rPr lang="en-US" sz="2400" dirty="0" err="1"/>
              <a:t>precharged</a:t>
            </a:r>
            <a:endParaRPr lang="en-US" sz="24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Mismatching rows cause a discharge through low-resistance </a:t>
            </a:r>
            <a:r>
              <a:rPr lang="en-US" sz="2400" dirty="0" err="1"/>
              <a:t>memristor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650" y="2189480"/>
            <a:ext cx="4306144" cy="42068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106160" y="2656840"/>
            <a:ext cx="6096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115094" y="3441700"/>
            <a:ext cx="6096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20174" y="4231640"/>
            <a:ext cx="6096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129020" y="5029200"/>
            <a:ext cx="6096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54" y="2514600"/>
            <a:ext cx="185420" cy="34170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02" y="3312160"/>
            <a:ext cx="185420" cy="3417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74" y="4931644"/>
            <a:ext cx="185420" cy="341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98" y="4122055"/>
            <a:ext cx="185420" cy="34170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2667000" y="3623735"/>
            <a:ext cx="38862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5181600"/>
            <a:ext cx="3886200" cy="677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25824" y="1974600"/>
            <a:ext cx="0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62261" y="1974600"/>
            <a:ext cx="0" cy="540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27513" y="1973330"/>
            <a:ext cx="0" cy="540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63950" y="1973330"/>
            <a:ext cx="0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83163" y="1979680"/>
            <a:ext cx="0" cy="540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9600" y="1979680"/>
            <a:ext cx="0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84852" y="1987935"/>
            <a:ext cx="0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21289" y="1987935"/>
            <a:ext cx="0" cy="540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87804" y="168015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4242" y="168015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01493" y="16816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37931" y="16816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5379" y="16826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81817" y="16826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1900" y="168256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88338" y="168256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5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509 L -0.14098 0.00231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3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509 L -0.2882 0.00277 " pathEditMode="relative" rAng="0" ptsTypes="AA">
                                      <p:cBhvr>
                                        <p:cTn id="9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8 0.00231 L -0.14098 0.11041 " pathEditMode="relative" rAng="0" ptsTypes="AA">
                                      <p:cBhvr>
                                        <p:cTn id="10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2 0.00277 L -0.2882 0.11088 " pathEditMode="relative" rAng="0" ptsTypes="AA">
                                      <p:cBhvr>
                                        <p:cTn id="10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ReCAM</a:t>
            </a:r>
            <a:r>
              <a:rPr lang="en-US" dirty="0"/>
              <a:t> Operations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Two instruction types:</a:t>
            </a:r>
          </a:p>
          <a:p>
            <a:pPr lvl="1"/>
            <a:r>
              <a:rPr lang="en-US" sz="2400" dirty="0"/>
              <a:t>In-row (e.g., A+B</a:t>
            </a:r>
            <a:r>
              <a:rPr lang="en-US" sz="2400" dirty="0">
                <a:sym typeface="Wingdings" panose="05000000000000000000" pitchFamily="2" charset="2"/>
              </a:rPr>
              <a:t>C)</a:t>
            </a:r>
          </a:p>
          <a:p>
            <a:pPr lvl="1"/>
            <a:r>
              <a:rPr lang="en-US" sz="2400" dirty="0"/>
              <a:t>Shift-down by one row</a:t>
            </a:r>
            <a:endParaRPr lang="en-US" sz="28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Multiplication is implemented as a combination of ‘+’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Cycles per operation:</a:t>
            </a:r>
            <a:endParaRPr lang="he-IL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4702"/>
              </p:ext>
            </p:extLst>
          </p:nvPr>
        </p:nvGraphicFramePr>
        <p:xfrm>
          <a:off x="4267200" y="3895725"/>
          <a:ext cx="3657600" cy="21336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6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800" dirty="0">
                          <a:solidFill>
                            <a:schemeClr val="tx1"/>
                          </a:solidFill>
                          <a:effectLst/>
                        </a:rPr>
                        <a:t>32 bit</a:t>
                      </a:r>
                      <a:endParaRPr lang="en-US" sz="2000" kern="8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080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800" dirty="0">
                          <a:solidFill>
                            <a:schemeClr val="bg1"/>
                          </a:solidFill>
                          <a:effectLst/>
                        </a:rPr>
                        <a:t>Instruction</a:t>
                      </a:r>
                      <a:endParaRPr lang="en-US" sz="2400" b="1" kern="80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0800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kern="800" dirty="0">
                          <a:solidFill>
                            <a:schemeClr val="bg1"/>
                          </a:solidFill>
                          <a:effectLst/>
                        </a:rPr>
                        <a:t>Cycles</a:t>
                      </a:r>
                      <a:endParaRPr lang="en-US" sz="2400" b="1" kern="80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108000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3522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B </a:t>
                      </a:r>
                      <a:r>
                        <a:rPr lang="en-US" sz="1600" b="0" kern="800" dirty="0">
                          <a:effectLst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600" b="0" kern="800" dirty="0">
                          <a:effectLst/>
                        </a:rPr>
                        <a:t>A + B</a:t>
                      </a:r>
                      <a:endParaRPr lang="en-US" sz="16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256</a:t>
                      </a:r>
                      <a:endParaRPr lang="en-US" sz="16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  <a:sym typeface="Wingdings" panose="05000000000000000000" pitchFamily="2" charset="2"/>
                        </a:rPr>
                        <a:t>C  </a:t>
                      </a:r>
                      <a:r>
                        <a:rPr lang="en-US" sz="1600" b="0" kern="800" dirty="0">
                          <a:effectLst/>
                        </a:rPr>
                        <a:t>A + B</a:t>
                      </a:r>
                      <a:endParaRPr lang="en-US" sz="16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512</a:t>
                      </a:r>
                      <a:endParaRPr lang="en-US" sz="16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Row-wise Max (A, B)</a:t>
                      </a:r>
                      <a:endParaRPr lang="en-US" sz="16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64</a:t>
                      </a:r>
                      <a:endParaRPr lang="en-US" sz="16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Max Scalar (A)</a:t>
                      </a:r>
                      <a:endParaRPr lang="en-US" sz="16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128</a:t>
                      </a:r>
                      <a:endParaRPr lang="en-US" sz="16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Shift down by one row </a:t>
                      </a:r>
                      <a:endParaRPr lang="en-US" sz="16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128</a:t>
                      </a:r>
                      <a:endParaRPr lang="en-US" sz="16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792546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347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2: Our Contribution, </a:t>
            </a:r>
            <a:r>
              <a:rPr lang="en-US" dirty="0" err="1"/>
              <a:t>BioSEAL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</p:spPr>
        <p:txBody>
          <a:bodyPr lIns="36000" tIns="72000" rIns="3600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ReCAM</a:t>
            </a:r>
            <a:r>
              <a:rPr lang="en-US" dirty="0"/>
              <a:t> drawbacks &amp; our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New </a:t>
            </a:r>
            <a:r>
              <a:rPr lang="en-US" dirty="0" err="1"/>
              <a:t>ReCAM</a:t>
            </a:r>
            <a:r>
              <a:rPr lang="en-US" dirty="0"/>
              <a:t>: Batch Write </a:t>
            </a:r>
            <a:r>
              <a:rPr lang="en-US" dirty="0" err="1"/>
              <a:t>ReCAM</a:t>
            </a:r>
            <a:r>
              <a:rPr lang="en-US" dirty="0"/>
              <a:t> (BW-</a:t>
            </a:r>
            <a:r>
              <a:rPr lang="en-US" dirty="0" err="1"/>
              <a:t>ReCAM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BioSEAL</a:t>
            </a:r>
            <a:r>
              <a:rPr lang="en-US" dirty="0"/>
              <a:t> Array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Performance and energy efficiency </a:t>
            </a:r>
            <a:r>
              <a:rPr lang="en-US" dirty="0" err="1"/>
              <a:t>comparsions</a:t>
            </a:r>
            <a:r>
              <a:rPr lang="en-US" dirty="0"/>
              <a:t> to other architectures</a:t>
            </a:r>
          </a:p>
        </p:txBody>
      </p:sp>
    </p:spTree>
    <p:extLst>
      <p:ext uri="{BB962C8B-B14F-4D97-AF65-F5344CB8AC3E}">
        <p14:creationId xmlns:p14="http://schemas.microsoft.com/office/powerpoint/2010/main" val="1456897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err="1"/>
              <a:t>ReCAM</a:t>
            </a:r>
            <a:r>
              <a:rPr lang="en-US" dirty="0"/>
              <a:t> Drawback #1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49"/>
            <a:ext cx="8763000" cy="1645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each data row, most </a:t>
            </a:r>
            <a:r>
              <a:rPr lang="en-US" sz="2800" dirty="0">
                <a:sym typeface="Wingdings" panose="05000000000000000000" pitchFamily="2" charset="2"/>
              </a:rPr>
              <a:t>compare operations mismatch</a:t>
            </a:r>
          </a:p>
          <a:p>
            <a:pPr lvl="1" defTabSz="539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ym typeface="Wingdings" panose="05000000000000000000" pitchFamily="2" charset="2"/>
              </a:rPr>
              <a:t>Every truth table entry matches only one row</a:t>
            </a:r>
          </a:p>
          <a:p>
            <a:pPr marL="0" indent="0" defTabSz="539750">
              <a:spcBef>
                <a:spcPts val="1800"/>
              </a:spcBef>
              <a:buNone/>
            </a:pPr>
            <a:r>
              <a:rPr lang="en-US" sz="2800" u="sng" dirty="0">
                <a:sym typeface="Wingdings" panose="05000000000000000000" pitchFamily="2" charset="2"/>
              </a:rPr>
              <a:t>Solution</a:t>
            </a:r>
            <a:r>
              <a:rPr lang="en-US" sz="2800" dirty="0">
                <a:sym typeface="Wingdings" panose="05000000000000000000" pitchFamily="2" charset="2"/>
              </a:rPr>
              <a:t>: NAND, instead of NOR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6367" r="50861"/>
          <a:stretch/>
        </p:blipFill>
        <p:spPr>
          <a:xfrm>
            <a:off x="4431271" y="2850705"/>
            <a:ext cx="1488985" cy="1416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4754"/>
          <a:stretch/>
        </p:blipFill>
        <p:spPr>
          <a:xfrm>
            <a:off x="1493579" y="4563530"/>
            <a:ext cx="6856273" cy="1712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709" y="4780423"/>
            <a:ext cx="286891" cy="492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6625" t="11868"/>
          <a:stretch/>
        </p:blipFill>
        <p:spPr>
          <a:xfrm>
            <a:off x="6629400" y="2753875"/>
            <a:ext cx="1617347" cy="1492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3034" y="2512458"/>
            <a:ext cx="179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Match: discharge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2509897"/>
            <a:ext cx="241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Mismatch: no discharge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518633"/>
            <a:ext cx="18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NAND CAM </a:t>
            </a:r>
            <a:r>
              <a:rPr lang="en-US" dirty="0" err="1">
                <a:solidFill>
                  <a:schemeClr val="tx2"/>
                </a:solidFill>
              </a:rPr>
              <a:t>Bitcell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9380" y="4294503"/>
            <a:ext cx="917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Precharge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360" y="2887965"/>
            <a:ext cx="1650068" cy="1470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5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60087 -0.0025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5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087 -0.00255 L -0.60087 0.1307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/>
              <a:t>NAND </a:t>
            </a:r>
            <a:r>
              <a:rPr lang="en-US" dirty="0" err="1"/>
              <a:t>ReCAM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867"/>
            <a:ext cx="8229600" cy="59748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Circuit simulation (32 </a:t>
            </a:r>
            <a:r>
              <a:rPr lang="en-US" sz="2800" dirty="0" err="1"/>
              <a:t>bitcells</a:t>
            </a:r>
            <a:r>
              <a:rPr lang="en-US" sz="2800" dirty="0"/>
              <a:t>)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0"/>
            <a:ext cx="6248400" cy="32037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95400" y="3276600"/>
            <a:ext cx="6477000" cy="32799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57400" y="3657600"/>
            <a:ext cx="432000" cy="432000"/>
          </a:xfrm>
          <a:prstGeom prst="ellipse">
            <a:avLst/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24" y="1462940"/>
            <a:ext cx="6143776" cy="150886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196454" y="2060422"/>
            <a:ext cx="304800" cy="304800"/>
          </a:xfrm>
          <a:prstGeom prst="ellipse">
            <a:avLst/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7115024" y="2102703"/>
            <a:ext cx="304800" cy="304800"/>
          </a:xfrm>
          <a:prstGeom prst="ellipse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2078736" y="5775643"/>
            <a:ext cx="432000" cy="432000"/>
          </a:xfrm>
          <a:prstGeom prst="ellipse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536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 1: Background and Previous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</p:spPr>
        <p:txBody>
          <a:bodyPr lIns="36000" tIns="72000" rIns="3600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Background: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Content Addressable Memory (CAM)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Associative Processing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Memristors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Previous work: Resistive CAM (</a:t>
            </a:r>
            <a:r>
              <a:rPr lang="en-US" dirty="0" err="1"/>
              <a:t>ReCAM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8697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err="1"/>
              <a:t>ReCAM</a:t>
            </a:r>
            <a:r>
              <a:rPr lang="en-US" dirty="0"/>
              <a:t> Drawback #2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914400"/>
            <a:ext cx="8229600" cy="221297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same output value is written in separate cycles</a:t>
            </a:r>
            <a:endParaRPr lang="en-US" u="sng" dirty="0">
              <a:sym typeface="Wingdings" panose="05000000000000000000" pitchFamily="2" charset="2"/>
            </a:endParaRPr>
          </a:p>
          <a:p>
            <a:pPr marL="0" indent="0" defTabSz="539750">
              <a:spcBef>
                <a:spcPts val="1800"/>
              </a:spcBef>
              <a:buNone/>
            </a:pPr>
            <a:r>
              <a:rPr lang="en-US" sz="2800" u="sng" dirty="0">
                <a:sym typeface="Wingdings" panose="05000000000000000000" pitchFamily="2" charset="2"/>
              </a:rPr>
              <a:t>Solution</a:t>
            </a:r>
            <a:endParaRPr lang="en-US" sz="2800" dirty="0">
              <a:sym typeface="Wingdings" panose="05000000000000000000" pitchFamily="2" charset="2"/>
            </a:endParaRPr>
          </a:p>
          <a:p>
            <a:pPr marL="0" indent="0" defTabSz="539750">
              <a:spcBef>
                <a:spcPts val="600"/>
              </a:spcBef>
              <a:buNone/>
            </a:pPr>
            <a:r>
              <a:rPr lang="en-US" sz="2800" dirty="0">
                <a:sym typeface="Wingdings" panose="05000000000000000000" pitchFamily="2" charset="2"/>
              </a:rPr>
              <a:t>Improved TAG logic: Batch-writes to one cycle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90208"/>
              </p:ext>
            </p:extLst>
          </p:nvPr>
        </p:nvGraphicFramePr>
        <p:xfrm>
          <a:off x="649224" y="4001399"/>
          <a:ext cx="2438400" cy="225103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91499">
                  <a:extLst>
                    <a:ext uri="{9D8B030D-6E8A-4147-A177-3AD203B41FA5}">
                      <a16:colId xmlns:a16="http://schemas.microsoft.com/office/drawing/2014/main" val="3855032155"/>
                    </a:ext>
                  </a:extLst>
                </a:gridCol>
                <a:gridCol w="492206">
                  <a:extLst>
                    <a:ext uri="{9D8B030D-6E8A-4147-A177-3AD203B41FA5}">
                      <a16:colId xmlns:a16="http://schemas.microsoft.com/office/drawing/2014/main" val="3009512915"/>
                    </a:ext>
                  </a:extLst>
                </a:gridCol>
                <a:gridCol w="492913">
                  <a:extLst>
                    <a:ext uri="{9D8B030D-6E8A-4147-A177-3AD203B41FA5}">
                      <a16:colId xmlns:a16="http://schemas.microsoft.com/office/drawing/2014/main" val="1671242459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1978088036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926402455"/>
                    </a:ext>
                  </a:extLst>
                </a:gridCol>
              </a:tblGrid>
              <a:tr h="218008">
                <a:tc grid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Input</a:t>
                      </a:r>
                      <a:endParaRPr lang="en-US" sz="16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Output</a:t>
                      </a:r>
                      <a:endParaRPr lang="en-US" sz="16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1476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800" dirty="0">
                          <a:effectLst/>
                        </a:rPr>
                        <a:t>A</a:t>
                      </a:r>
                      <a:endParaRPr lang="en-US" sz="1800" b="1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800" dirty="0">
                          <a:effectLst/>
                        </a:rPr>
                        <a:t>B</a:t>
                      </a:r>
                      <a:endParaRPr lang="en-US" sz="1800" b="1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800" dirty="0" err="1">
                          <a:effectLst/>
                        </a:rPr>
                        <a:t>C</a:t>
                      </a:r>
                      <a:r>
                        <a:rPr lang="en-US" sz="1800" b="1" kern="800" baseline="-25000" dirty="0" err="1">
                          <a:effectLst/>
                        </a:rPr>
                        <a:t>in</a:t>
                      </a:r>
                      <a:endParaRPr lang="en-US" sz="1800" b="1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800" dirty="0">
                          <a:effectLst/>
                        </a:rPr>
                        <a:t>S</a:t>
                      </a:r>
                      <a:endParaRPr lang="en-US" sz="1600" b="1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800" dirty="0" err="1">
                          <a:effectLst/>
                        </a:rPr>
                        <a:t>C</a:t>
                      </a:r>
                      <a:r>
                        <a:rPr lang="en-US" sz="1800" b="1" kern="800" baseline="-25000" dirty="0" err="1">
                          <a:effectLst/>
                        </a:rPr>
                        <a:t>out</a:t>
                      </a:r>
                      <a:endParaRPr lang="en-US" sz="1600" b="1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097171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0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0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247221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0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554660"/>
                  </a:ext>
                </a:extLst>
              </a:tr>
              <a:tr h="213127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0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0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079568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0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003544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1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73642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1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0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192244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1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0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513964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1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64780910"/>
                  </a:ext>
                </a:extLst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3395870" y="4741560"/>
            <a:ext cx="1133060" cy="941690"/>
          </a:xfrm>
          <a:prstGeom prst="rightArrow">
            <a:avLst>
              <a:gd name="adj1" fmla="val 50000"/>
              <a:gd name="adj2" fmla="val 365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algn="ctr"/>
            <a:r>
              <a:rPr lang="en-US"/>
              <a:t>Batch</a:t>
            </a:r>
          </a:p>
          <a:p>
            <a:pPr algn="ctr"/>
            <a:r>
              <a:rPr lang="en-US"/>
              <a:t>Writes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50261"/>
              </p:ext>
            </p:extLst>
          </p:nvPr>
        </p:nvGraphicFramePr>
        <p:xfrm>
          <a:off x="4876800" y="3960585"/>
          <a:ext cx="2438400" cy="225103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91499">
                  <a:extLst>
                    <a:ext uri="{9D8B030D-6E8A-4147-A177-3AD203B41FA5}">
                      <a16:colId xmlns:a16="http://schemas.microsoft.com/office/drawing/2014/main" val="3855032155"/>
                    </a:ext>
                  </a:extLst>
                </a:gridCol>
                <a:gridCol w="492206">
                  <a:extLst>
                    <a:ext uri="{9D8B030D-6E8A-4147-A177-3AD203B41FA5}">
                      <a16:colId xmlns:a16="http://schemas.microsoft.com/office/drawing/2014/main" val="3009512915"/>
                    </a:ext>
                  </a:extLst>
                </a:gridCol>
                <a:gridCol w="492913">
                  <a:extLst>
                    <a:ext uri="{9D8B030D-6E8A-4147-A177-3AD203B41FA5}">
                      <a16:colId xmlns:a16="http://schemas.microsoft.com/office/drawing/2014/main" val="1671242459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1978088036"/>
                    </a:ext>
                  </a:extLst>
                </a:gridCol>
                <a:gridCol w="480891">
                  <a:extLst>
                    <a:ext uri="{9D8B030D-6E8A-4147-A177-3AD203B41FA5}">
                      <a16:colId xmlns:a16="http://schemas.microsoft.com/office/drawing/2014/main" val="2926402455"/>
                    </a:ext>
                  </a:extLst>
                </a:gridCol>
              </a:tblGrid>
              <a:tr h="218008">
                <a:tc grid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Input</a:t>
                      </a:r>
                      <a:endParaRPr lang="en-US" sz="16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Output</a:t>
                      </a:r>
                      <a:endParaRPr lang="en-US" sz="16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14768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800" dirty="0">
                          <a:effectLst/>
                        </a:rPr>
                        <a:t>A</a:t>
                      </a:r>
                      <a:endParaRPr lang="en-US" sz="1800" b="1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800" dirty="0">
                          <a:effectLst/>
                        </a:rPr>
                        <a:t>B</a:t>
                      </a:r>
                      <a:endParaRPr lang="en-US" sz="1800" b="1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800" dirty="0" err="1">
                          <a:effectLst/>
                        </a:rPr>
                        <a:t>C</a:t>
                      </a:r>
                      <a:r>
                        <a:rPr lang="en-US" sz="1800" b="1" kern="800" baseline="-25000" dirty="0" err="1">
                          <a:effectLst/>
                        </a:rPr>
                        <a:t>in</a:t>
                      </a:r>
                      <a:endParaRPr lang="en-US" sz="1800" b="1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800" dirty="0">
                          <a:effectLst/>
                        </a:rPr>
                        <a:t>S</a:t>
                      </a:r>
                      <a:endParaRPr lang="en-US" sz="1600" b="1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800" dirty="0" err="1">
                          <a:effectLst/>
                        </a:rPr>
                        <a:t>C</a:t>
                      </a:r>
                      <a:r>
                        <a:rPr lang="en-US" sz="1800" b="1" kern="800" baseline="-25000" dirty="0" err="1">
                          <a:effectLst/>
                        </a:rPr>
                        <a:t>out</a:t>
                      </a:r>
                      <a:endParaRPr lang="en-US" sz="1600" b="1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097171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0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0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247221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0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0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554660"/>
                  </a:ext>
                </a:extLst>
              </a:tr>
              <a:tr h="213127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0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79568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1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0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003544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0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573642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1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192244"/>
                  </a:ext>
                </a:extLst>
              </a:tr>
              <a:tr h="218008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1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0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0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513964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>
                          <a:effectLst/>
                        </a:rPr>
                        <a:t>1</a:t>
                      </a:r>
                      <a:endParaRPr lang="en-US" sz="1400" b="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>
                          <a:effectLst/>
                        </a:rPr>
                        <a:t>1</a:t>
                      </a:r>
                      <a:endParaRPr lang="en-US" sz="1400" kern="80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800" dirty="0">
                          <a:effectLst/>
                        </a:rPr>
                        <a:t>1</a:t>
                      </a:r>
                      <a:endParaRPr lang="en-US" sz="1400" kern="8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6478091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3182112"/>
            <a:ext cx="3091070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1"/>
            <a:r>
              <a:rPr lang="en-US" sz="2000" b="1" dirty="0">
                <a:solidFill>
                  <a:schemeClr val="tx2"/>
                </a:solidFill>
              </a:rPr>
              <a:t>16 cycles</a:t>
            </a:r>
          </a:p>
          <a:p>
            <a:pPr algn="ctr" rtl="1"/>
            <a:r>
              <a:rPr lang="en-US" sz="2000" b="1" dirty="0">
                <a:solidFill>
                  <a:schemeClr val="tx2"/>
                </a:solidFill>
              </a:rPr>
              <a:t>(One write cycle per entry)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3400" y="3200400"/>
            <a:ext cx="3657600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12 cycles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(One write cycle per output value)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7396370" y="4671799"/>
            <a:ext cx="376030" cy="609600"/>
          </a:xfrm>
          <a:prstGeom prst="rightBrace">
            <a:avLst>
              <a:gd name="adj1" fmla="val 22047"/>
              <a:gd name="adj2" fmla="val 48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7396370" y="5363785"/>
            <a:ext cx="376030" cy="609600"/>
          </a:xfrm>
          <a:prstGeom prst="rightBrace">
            <a:avLst>
              <a:gd name="adj1" fmla="val 22047"/>
              <a:gd name="adj2" fmla="val 545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72400" y="4671721"/>
            <a:ext cx="92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1 Write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cycle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2020" y="5391075"/>
            <a:ext cx="92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1 Write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90533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Batch-Write TAG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/>
              <a:t>Performance Improvement over non-BW</a:t>
            </a:r>
          </a:p>
          <a:p>
            <a:r>
              <a:rPr lang="en-US" sz="2400" dirty="0"/>
              <a:t>Full adder: 25% less cycles </a:t>
            </a:r>
          </a:p>
          <a:p>
            <a:r>
              <a:rPr lang="en-US" sz="2400" dirty="0"/>
              <a:t>Logic operations: 25-37.5% less cycles</a:t>
            </a:r>
          </a:p>
          <a:p>
            <a:endParaRPr lang="en-US" sz="2800" u="sng" dirty="0"/>
          </a:p>
          <a:p>
            <a:pPr marL="0" indent="0">
              <a:buNone/>
            </a:pPr>
            <a:r>
              <a:rPr lang="en-US" sz="2800" u="sng" dirty="0"/>
              <a:t>Why useful in Bioinformatics?</a:t>
            </a:r>
          </a:p>
          <a:p>
            <a:pPr marL="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Amino acid scoring matrix (e.g., BLOSUM)</a:t>
            </a:r>
          </a:p>
          <a:p>
            <a:r>
              <a:rPr lang="en-US" sz="2400" dirty="0">
                <a:sym typeface="Wingdings" panose="05000000000000000000" pitchFamily="2" charset="2"/>
              </a:rPr>
              <a:t>Full matrix is 23x23  529 truth table entries</a:t>
            </a:r>
          </a:p>
          <a:p>
            <a:r>
              <a:rPr lang="en-US" sz="2400" dirty="0">
                <a:sym typeface="Wingdings" panose="05000000000000000000" pitchFamily="2" charset="2"/>
              </a:rPr>
              <a:t>1058 cycles to cover the entire matrix with old TAG</a:t>
            </a:r>
          </a:p>
          <a:p>
            <a:pPr marL="0" indent="0" defTabSz="357188">
              <a:buNone/>
            </a:pPr>
            <a:r>
              <a:rPr lang="en-US" sz="2400" dirty="0">
                <a:sym typeface="Wingdings" panose="05000000000000000000" pitchFamily="2" charset="2"/>
              </a:rPr>
              <a:t>	 </a:t>
            </a:r>
            <a:r>
              <a:rPr lang="en-US" sz="2400" u="sng" dirty="0">
                <a:sym typeface="Wingdings" panose="05000000000000000000" pitchFamily="2" charset="2"/>
              </a:rPr>
              <a:t>544 cycles with BW</a:t>
            </a:r>
            <a:r>
              <a:rPr lang="en-US" sz="2400" dirty="0">
                <a:sym typeface="Wingdings" panose="05000000000000000000" pitchFamily="2" charset="2"/>
              </a:rPr>
              <a:t> (48.5% less)</a:t>
            </a:r>
            <a:endParaRPr lang="en-US" sz="2800" u="sng" dirty="0">
              <a:sym typeface="Wingdings" panose="05000000000000000000" pitchFamily="2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10200" y="4601687"/>
            <a:ext cx="3124200" cy="2201132"/>
            <a:chOff x="685800" y="2187042"/>
            <a:chExt cx="3962400" cy="2861448"/>
          </a:xfrm>
        </p:grpSpPr>
        <p:pic>
          <p:nvPicPr>
            <p:cNvPr id="1026" name="Picture 2" descr="Image result for blosum6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1" t="5517" b="-2758"/>
            <a:stretch/>
          </p:blipFill>
          <p:spPr bwMode="auto">
            <a:xfrm>
              <a:off x="838200" y="2362200"/>
              <a:ext cx="3810000" cy="268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blosum6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5" r="90909" b="-2758"/>
            <a:stretch/>
          </p:blipFill>
          <p:spPr bwMode="auto">
            <a:xfrm>
              <a:off x="685800" y="2198472"/>
              <a:ext cx="152400" cy="283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Image result for blosum6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3" b="96418"/>
            <a:stretch/>
          </p:blipFill>
          <p:spPr bwMode="auto">
            <a:xfrm>
              <a:off x="762000" y="2187042"/>
              <a:ext cx="3886200" cy="98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4663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/>
              <a:t>BW-</a:t>
            </a:r>
            <a:r>
              <a:rPr lang="en-US" dirty="0" err="1"/>
              <a:t>ReCAM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478520" cy="5791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u="sng" dirty="0"/>
                  <a:t>Circuit &amp; Logic</a:t>
                </a:r>
                <a:endParaRPr lang="en-US" sz="2400" dirty="0"/>
              </a:p>
              <a:p>
                <a:r>
                  <a:rPr lang="en-US" sz="2400" dirty="0"/>
                  <a:t>28nm SPICE simulations for timing and functionality</a:t>
                </a:r>
              </a:p>
              <a:p>
                <a:r>
                  <a:rPr lang="en-US" sz="2400" dirty="0"/>
                  <a:t>Logic synthesized for 28nm node process</a:t>
                </a:r>
              </a:p>
              <a:p>
                <a:pPr marL="0" indent="0">
                  <a:buNone/>
                </a:pPr>
                <a:endParaRPr lang="en-US" sz="2400" u="sng" dirty="0"/>
              </a:p>
              <a:p>
                <a:pPr marL="0" indent="0">
                  <a:buNone/>
                </a:pPr>
                <a:r>
                  <a:rPr lang="en-US" sz="2400" u="sng" dirty="0"/>
                  <a:t>NOR vs NAND Array (28nm)</a:t>
                </a:r>
                <a:endParaRPr lang="en-US" sz="2400" dirty="0"/>
              </a:p>
              <a:p>
                <a:r>
                  <a:rPr lang="en-US" sz="2000" dirty="0" err="1"/>
                  <a:t>Bitcells</a:t>
                </a:r>
                <a:r>
                  <a:rPr lang="en-US" sz="2000" dirty="0"/>
                  <a:t> are 2T2R </a:t>
                </a: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:r>
                  <a:rPr lang="en-US" sz="2000" dirty="0"/>
                  <a:t>No area differences</a:t>
                </a:r>
              </a:p>
              <a:p>
                <a:r>
                  <a:rPr lang="en-US" sz="2000" b="1" dirty="0">
                    <a:sym typeface="Wingdings" panose="05000000000000000000" pitchFamily="2" charset="2"/>
                  </a:rPr>
                  <a:t>NAND: reduces energy by 26% on arithmetic ops</a:t>
                </a:r>
              </a:p>
              <a:p>
                <a:pPr lvl="1"/>
                <a:r>
                  <a:rPr lang="en-US" sz="2000" dirty="0">
                    <a:sym typeface="Wingdings" panose="05000000000000000000" pitchFamily="2" charset="2"/>
                  </a:rPr>
                  <a:t>Possible with several optimizations</a:t>
                </a:r>
              </a:p>
              <a:p>
                <a:pPr marL="0" indent="0" defTabSz="539750">
                  <a:spcBef>
                    <a:spcPts val="2400"/>
                  </a:spcBef>
                  <a:buNone/>
                </a:pPr>
                <a:r>
                  <a:rPr lang="en-US" sz="2400" u="sng" dirty="0">
                    <a:sym typeface="Wingdings" panose="05000000000000000000" pitchFamily="2" charset="2"/>
                  </a:rPr>
                  <a:t>Non-BW vs BW TAG (28nm)</a:t>
                </a:r>
              </a:p>
              <a:p>
                <a:pPr defTabSz="539750">
                  <a:spcBef>
                    <a:spcPts val="600"/>
                  </a:spcBef>
                </a:pPr>
                <a:r>
                  <a:rPr lang="en-US" sz="2000" dirty="0">
                    <a:sym typeface="Wingdings" panose="05000000000000000000" pitchFamily="2" charset="2"/>
                  </a:rPr>
                  <a:t>Area: +13% for BW TAG (=40% of row area)</a:t>
                </a:r>
              </a:p>
              <a:p>
                <a:pPr defTabSz="539750">
                  <a:spcBef>
                    <a:spcPts val="600"/>
                  </a:spcBef>
                </a:pPr>
                <a:r>
                  <a:rPr lang="en-US" sz="2000" dirty="0">
                    <a:sym typeface="Wingdings" panose="05000000000000000000" pitchFamily="2" charset="2"/>
                  </a:rPr>
                  <a:t>Energy: up to +3% due to larger BW TAG circuit </a:t>
                </a:r>
              </a:p>
              <a:p>
                <a:pPr lvl="1" defTabSz="539750">
                  <a:spcBef>
                    <a:spcPts val="600"/>
                  </a:spcBef>
                </a:pPr>
                <a:r>
                  <a:rPr lang="en-US" sz="2000" dirty="0">
                    <a:sym typeface="Wingdings" panose="05000000000000000000" pitchFamily="2" charset="2"/>
                  </a:rPr>
                  <a:t>TAG circuit = 5% of chip energy</a:t>
                </a:r>
              </a:p>
              <a:p>
                <a:pPr marL="0" indent="0" defTabSz="539750">
                  <a:spcBef>
                    <a:spcPts val="2400"/>
                  </a:spcBef>
                  <a:buNone/>
                </a:pPr>
                <a:r>
                  <a:rPr lang="en-US" sz="2400" u="sng" dirty="0">
                    <a:sym typeface="Wingdings" panose="05000000000000000000" pitchFamily="2" charset="2"/>
                  </a:rPr>
                  <a:t>BW-</a:t>
                </a:r>
                <a:r>
                  <a:rPr lang="en-US" sz="2400" u="sng" dirty="0" err="1">
                    <a:sym typeface="Wingdings" panose="05000000000000000000" pitchFamily="2" charset="2"/>
                  </a:rPr>
                  <a:t>ReCAM</a:t>
                </a:r>
                <a:r>
                  <a:rPr lang="en-US" sz="2400" u="sng" dirty="0">
                    <a:sym typeface="Wingdings" panose="05000000000000000000" pitchFamily="2" charset="2"/>
                  </a:rPr>
                  <a:t> (28nm)</a:t>
                </a:r>
              </a:p>
              <a:p>
                <a:pPr defTabSz="539750">
                  <a:spcBef>
                    <a:spcPts val="300"/>
                  </a:spcBef>
                </a:pPr>
                <a:r>
                  <a:rPr lang="en-US" sz="2000" dirty="0">
                    <a:sym typeface="Wingdings" panose="05000000000000000000" pitchFamily="2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b="0" dirty="0">
                    <a:sym typeface="Wingdings" panose="05000000000000000000" pitchFamily="2" charset="2"/>
                  </a:rPr>
                  <a:t> die area: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32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512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MB</m:t>
                    </m:r>
                  </m:oMath>
                </a14:m>
                <a:r>
                  <a:rPr lang="en-US" sz="2000" b="0" dirty="0">
                    <a:sym typeface="Wingdings" panose="05000000000000000000" pitchFamily="2" charset="2"/>
                  </a:rPr>
                  <a:t>  (4Gb)</a:t>
                </a:r>
              </a:p>
              <a:p>
                <a:pPr defTabSz="539750">
                  <a:spcBef>
                    <a:spcPts val="300"/>
                  </a:spcBef>
                </a:pPr>
                <a:r>
                  <a:rPr lang="en-US" sz="2000" dirty="0">
                    <a:sym typeface="Wingdings" panose="05000000000000000000" pitchFamily="2" charset="2"/>
                  </a:rPr>
                  <a:t>At 500MHz, dissipates 220W (arithmetic and logic operations)</a:t>
                </a:r>
                <a:endParaRPr lang="en-US" sz="2000" b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478520" cy="5791200"/>
              </a:xfrm>
              <a:blipFill>
                <a:blip r:embed="rId4"/>
                <a:stretch>
                  <a:fillRect l="-935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54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220" y="3886200"/>
            <a:ext cx="1883216" cy="2740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562344" cy="768848"/>
          </a:xfrm>
        </p:spPr>
        <p:txBody>
          <a:bodyPr>
            <a:normAutofit/>
          </a:bodyPr>
          <a:lstStyle/>
          <a:p>
            <a:r>
              <a:rPr lang="en-US" sz="4000" dirty="0" err="1"/>
              <a:t>BioSEAL</a:t>
            </a:r>
            <a:r>
              <a:rPr lang="en-US" sz="4000" dirty="0"/>
              <a:t> 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12A085-BCBB-492E-AD63-A38859986CE9}" type="slidenum">
              <a:rPr lang="en-US" smtClean="0"/>
              <a:t>23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97512" y="3886200"/>
            <a:ext cx="1884924" cy="2743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95615" y="3715361"/>
            <a:ext cx="2890557" cy="2853148"/>
            <a:chOff x="5495615" y="3715361"/>
            <a:chExt cx="2890557" cy="285314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5615" y="3715361"/>
              <a:ext cx="2890557" cy="285314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497289" y="4707223"/>
              <a:ext cx="396000" cy="4032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82436" y="3883070"/>
            <a:ext cx="913179" cy="79860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39640" y="5107589"/>
            <a:ext cx="855975" cy="14609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12562" y="744603"/>
            <a:ext cx="8478520" cy="2743200"/>
          </a:xfrm>
        </p:spPr>
        <p:txBody>
          <a:bodyPr>
            <a:normAutofit/>
          </a:bodyPr>
          <a:lstStyle/>
          <a:p>
            <a:r>
              <a:rPr lang="en-US" sz="2800" dirty="0"/>
              <a:t>All BW-</a:t>
            </a:r>
            <a:r>
              <a:rPr lang="en-US" sz="2800" dirty="0" err="1"/>
              <a:t>ReCAM</a:t>
            </a:r>
            <a:r>
              <a:rPr lang="en-US" sz="2800" dirty="0"/>
              <a:t> chips are daisy chained</a:t>
            </a:r>
          </a:p>
          <a:p>
            <a:pPr lvl="1"/>
            <a:r>
              <a:rPr lang="en-US" sz="2400" dirty="0"/>
              <a:t>TAG of each chip connected to the chip below</a:t>
            </a:r>
          </a:p>
          <a:p>
            <a:pPr lvl="1"/>
            <a:r>
              <a:rPr lang="en-US" sz="2400" dirty="0"/>
              <a:t>Virtually forming a long memory</a:t>
            </a:r>
          </a:p>
          <a:p>
            <a:r>
              <a:rPr lang="en-US" sz="2800" dirty="0">
                <a:sym typeface="Wingdings" panose="05000000000000000000" pitchFamily="2" charset="2"/>
              </a:rPr>
              <a:t>Microcontroller: (1) issues instructions 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		(2) maps variables to bit columns</a:t>
            </a:r>
          </a:p>
          <a:p>
            <a:pPr defTabSz="539750">
              <a:spcBef>
                <a:spcPts val="600"/>
              </a:spcBef>
            </a:pPr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2744" y="3504828"/>
            <a:ext cx="177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BW-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ReCAM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9368" y="3317737"/>
            <a:ext cx="192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BW-</a:t>
            </a:r>
            <a:r>
              <a:rPr lang="en-US" dirty="0" err="1"/>
              <a:t>ReCAM</a:t>
            </a:r>
            <a:r>
              <a:rPr lang="en-US" dirty="0"/>
              <a:t> Array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29" y="4413648"/>
            <a:ext cx="2172892" cy="71678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667000" y="5486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226900" y="4495800"/>
            <a:ext cx="973500" cy="2542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207850" y="4882058"/>
            <a:ext cx="990475" cy="225531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886483"/>
            <a:ext cx="1905000" cy="64177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169068" y="4800600"/>
            <a:ext cx="76200" cy="11430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24882" y="4800601"/>
            <a:ext cx="1300701" cy="11429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70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24596"/>
          </a:xfrm>
        </p:spPr>
        <p:txBody>
          <a:bodyPr>
            <a:normAutofit fontScale="90000"/>
          </a:bodyPr>
          <a:lstStyle/>
          <a:p>
            <a:r>
              <a:rPr lang="en-US" dirty="0"/>
              <a:t>Local Sequence Alignment on </a:t>
            </a:r>
            <a:r>
              <a:rPr lang="en-US" dirty="0" err="1"/>
              <a:t>BioSEAL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Finds similarity between two sequences (DNA/protein)</a:t>
                </a:r>
              </a:p>
              <a:p>
                <a:r>
                  <a:rPr lang="en-US" sz="2400" dirty="0"/>
                  <a:t>Also called Smith-Waterman algorithm (S-W) </a:t>
                </a:r>
              </a:p>
              <a:p>
                <a:r>
                  <a:rPr lang="en-US" sz="2400" dirty="0"/>
                  <a:t>Requires to calculate a dynamic programming matrix</a:t>
                </a:r>
              </a:p>
              <a:p>
                <a:pPr lvl="1"/>
                <a:r>
                  <a:rPr lang="en-US" sz="2000" dirty="0"/>
                  <a:t>Time complexity: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Previous work</a:t>
                </a:r>
                <a:r>
                  <a:rPr lang="en-US" sz="2000" baseline="30000" dirty="0"/>
                  <a:t>1</a:t>
                </a:r>
                <a:r>
                  <a:rPr lang="en-US" sz="2400" dirty="0"/>
                  <a:t> showed S-W implementation in PRINS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562600"/>
              </a:xfrm>
              <a:blipFill>
                <a:blip r:embed="rId5"/>
                <a:stretch>
                  <a:fillRect l="-963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369987" y="6400800"/>
            <a:ext cx="71833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 R. Kaplan, L. </a:t>
            </a:r>
            <a:r>
              <a:rPr lang="en-US" sz="1100" dirty="0" err="1"/>
              <a:t>Yavits</a:t>
            </a:r>
            <a:r>
              <a:rPr lang="en-US" sz="1100" dirty="0"/>
              <a:t> and R. </a:t>
            </a:r>
            <a:r>
              <a:rPr lang="en-US" sz="1100" dirty="0" err="1"/>
              <a:t>Ginosar</a:t>
            </a:r>
            <a:r>
              <a:rPr lang="en-US" sz="1100" dirty="0"/>
              <a:t>. "A Resistive CAM Processing-in-Storage Architecture for DNA Sequence Alignment." </a:t>
            </a:r>
          </a:p>
          <a:p>
            <a:r>
              <a:rPr lang="en-US" sz="1100" dirty="0"/>
              <a:t>IEEE Micro 37.4 (2017): 20-28.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80" y="3352799"/>
            <a:ext cx="2483526" cy="2682393"/>
          </a:xfrm>
          <a:prstGeom prst="rect">
            <a:avLst/>
          </a:prstGeom>
        </p:spPr>
      </p:pic>
      <p:sp>
        <p:nvSpPr>
          <p:cNvPr id="59" name="Freeform: Shape 88"/>
          <p:cNvSpPr/>
          <p:nvPr/>
        </p:nvSpPr>
        <p:spPr>
          <a:xfrm>
            <a:off x="6890142" y="4420053"/>
            <a:ext cx="1176920" cy="607061"/>
          </a:xfrm>
          <a:custGeom>
            <a:avLst/>
            <a:gdLst>
              <a:gd name="connsiteX0" fmla="*/ 228606 w 1622429"/>
              <a:gd name="connsiteY0" fmla="*/ 0 h 1233487"/>
              <a:gd name="connsiteX1" fmla="*/ 85731 w 1622429"/>
              <a:gd name="connsiteY1" fmla="*/ 385762 h 1233487"/>
              <a:gd name="connsiteX2" fmla="*/ 1381131 w 1622429"/>
              <a:gd name="connsiteY2" fmla="*/ 733425 h 1233487"/>
              <a:gd name="connsiteX3" fmla="*/ 1619256 w 1622429"/>
              <a:gd name="connsiteY3" fmla="*/ 1233487 h 1233487"/>
              <a:gd name="connsiteX0" fmla="*/ 179457 w 1572488"/>
              <a:gd name="connsiteY0" fmla="*/ 0 h 1233487"/>
              <a:gd name="connsiteX1" fmla="*/ 105162 w 1572488"/>
              <a:gd name="connsiteY1" fmla="*/ 515302 h 1233487"/>
              <a:gd name="connsiteX2" fmla="*/ 1331982 w 1572488"/>
              <a:gd name="connsiteY2" fmla="*/ 733425 h 1233487"/>
              <a:gd name="connsiteX3" fmla="*/ 1570107 w 1572488"/>
              <a:gd name="connsiteY3" fmla="*/ 1233487 h 1233487"/>
              <a:gd name="connsiteX0" fmla="*/ 200487 w 1593838"/>
              <a:gd name="connsiteY0" fmla="*/ 0 h 1233487"/>
              <a:gd name="connsiteX1" fmla="*/ 95712 w 1593838"/>
              <a:gd name="connsiteY1" fmla="*/ 591502 h 1233487"/>
              <a:gd name="connsiteX2" fmla="*/ 1353012 w 1593838"/>
              <a:gd name="connsiteY2" fmla="*/ 733425 h 1233487"/>
              <a:gd name="connsiteX3" fmla="*/ 1591137 w 1593838"/>
              <a:gd name="connsiteY3" fmla="*/ 1233487 h 1233487"/>
              <a:gd name="connsiteX0" fmla="*/ 214000 w 1607351"/>
              <a:gd name="connsiteY0" fmla="*/ 0 h 1233487"/>
              <a:gd name="connsiteX1" fmla="*/ 109225 w 1607351"/>
              <a:gd name="connsiteY1" fmla="*/ 591502 h 1233487"/>
              <a:gd name="connsiteX2" fmla="*/ 1366525 w 1607351"/>
              <a:gd name="connsiteY2" fmla="*/ 733425 h 1233487"/>
              <a:gd name="connsiteX3" fmla="*/ 1604650 w 1607351"/>
              <a:gd name="connsiteY3" fmla="*/ 1233487 h 1233487"/>
              <a:gd name="connsiteX0" fmla="*/ 214000 w 1607351"/>
              <a:gd name="connsiteY0" fmla="*/ 0 h 1233487"/>
              <a:gd name="connsiteX1" fmla="*/ 109225 w 1607351"/>
              <a:gd name="connsiteY1" fmla="*/ 515302 h 1233487"/>
              <a:gd name="connsiteX2" fmla="*/ 1366525 w 1607351"/>
              <a:gd name="connsiteY2" fmla="*/ 733425 h 1233487"/>
              <a:gd name="connsiteX3" fmla="*/ 1604650 w 1607351"/>
              <a:gd name="connsiteY3" fmla="*/ 1233487 h 1233487"/>
              <a:gd name="connsiteX0" fmla="*/ 214000 w 1607351"/>
              <a:gd name="connsiteY0" fmla="*/ 0 h 1233487"/>
              <a:gd name="connsiteX1" fmla="*/ 109225 w 1607351"/>
              <a:gd name="connsiteY1" fmla="*/ 477202 h 1233487"/>
              <a:gd name="connsiteX2" fmla="*/ 1366525 w 1607351"/>
              <a:gd name="connsiteY2" fmla="*/ 733425 h 1233487"/>
              <a:gd name="connsiteX3" fmla="*/ 1604650 w 1607351"/>
              <a:gd name="connsiteY3" fmla="*/ 1233487 h 1233487"/>
              <a:gd name="connsiteX0" fmla="*/ 198377 w 1590410"/>
              <a:gd name="connsiteY0" fmla="*/ 0 h 1233487"/>
              <a:gd name="connsiteX1" fmla="*/ 93602 w 1590410"/>
              <a:gd name="connsiteY1" fmla="*/ 477202 h 1233487"/>
              <a:gd name="connsiteX2" fmla="*/ 1322327 w 1590410"/>
              <a:gd name="connsiteY2" fmla="*/ 752475 h 1233487"/>
              <a:gd name="connsiteX3" fmla="*/ 1589027 w 1590410"/>
              <a:gd name="connsiteY3" fmla="*/ 1233487 h 1233487"/>
              <a:gd name="connsiteX0" fmla="*/ 196267 w 1587778"/>
              <a:gd name="connsiteY0" fmla="*/ 0 h 1233487"/>
              <a:gd name="connsiteX1" fmla="*/ 91492 w 1587778"/>
              <a:gd name="connsiteY1" fmla="*/ 477202 h 1233487"/>
              <a:gd name="connsiteX2" fmla="*/ 1291642 w 1587778"/>
              <a:gd name="connsiteY2" fmla="*/ 828675 h 1233487"/>
              <a:gd name="connsiteX3" fmla="*/ 1586917 w 1587778"/>
              <a:gd name="connsiteY3" fmla="*/ 1233487 h 1233487"/>
              <a:gd name="connsiteX0" fmla="*/ 196267 w 1587778"/>
              <a:gd name="connsiteY0" fmla="*/ 0 h 1233487"/>
              <a:gd name="connsiteX1" fmla="*/ 91492 w 1587778"/>
              <a:gd name="connsiteY1" fmla="*/ 429577 h 1233487"/>
              <a:gd name="connsiteX2" fmla="*/ 1291642 w 1587778"/>
              <a:gd name="connsiteY2" fmla="*/ 828675 h 1233487"/>
              <a:gd name="connsiteX3" fmla="*/ 1586917 w 1587778"/>
              <a:gd name="connsiteY3" fmla="*/ 1233487 h 1233487"/>
              <a:gd name="connsiteX0" fmla="*/ 179397 w 1570908"/>
              <a:gd name="connsiteY0" fmla="*/ 0 h 1233487"/>
              <a:gd name="connsiteX1" fmla="*/ 74622 w 1570908"/>
              <a:gd name="connsiteY1" fmla="*/ 429577 h 1233487"/>
              <a:gd name="connsiteX2" fmla="*/ 1274772 w 1570908"/>
              <a:gd name="connsiteY2" fmla="*/ 828675 h 1233487"/>
              <a:gd name="connsiteX3" fmla="*/ 1570047 w 1570908"/>
              <a:gd name="connsiteY3" fmla="*/ 1233487 h 1233487"/>
              <a:gd name="connsiteX0" fmla="*/ 192046 w 1583169"/>
              <a:gd name="connsiteY0" fmla="*/ 0 h 1233487"/>
              <a:gd name="connsiteX1" fmla="*/ 87271 w 1583169"/>
              <a:gd name="connsiteY1" fmla="*/ 429577 h 1233487"/>
              <a:gd name="connsiteX2" fmla="*/ 1230271 w 1583169"/>
              <a:gd name="connsiteY2" fmla="*/ 885825 h 1233487"/>
              <a:gd name="connsiteX3" fmla="*/ 1582696 w 1583169"/>
              <a:gd name="connsiteY3" fmla="*/ 1233487 h 1233487"/>
              <a:gd name="connsiteX0" fmla="*/ 192046 w 1583169"/>
              <a:gd name="connsiteY0" fmla="*/ 0 h 1233487"/>
              <a:gd name="connsiteX1" fmla="*/ 87271 w 1583169"/>
              <a:gd name="connsiteY1" fmla="*/ 429577 h 1233487"/>
              <a:gd name="connsiteX2" fmla="*/ 1230271 w 1583169"/>
              <a:gd name="connsiteY2" fmla="*/ 809625 h 1233487"/>
              <a:gd name="connsiteX3" fmla="*/ 1582696 w 1583169"/>
              <a:gd name="connsiteY3" fmla="*/ 1233487 h 1233487"/>
              <a:gd name="connsiteX0" fmla="*/ 171657 w 1562762"/>
              <a:gd name="connsiteY0" fmla="*/ 0 h 1233487"/>
              <a:gd name="connsiteX1" fmla="*/ 96613 w 1562762"/>
              <a:gd name="connsiteY1" fmla="*/ 401002 h 1233487"/>
              <a:gd name="connsiteX2" fmla="*/ 1209882 w 1562762"/>
              <a:gd name="connsiteY2" fmla="*/ 809625 h 1233487"/>
              <a:gd name="connsiteX3" fmla="*/ 1562307 w 1562762"/>
              <a:gd name="connsiteY3" fmla="*/ 1233487 h 1233487"/>
              <a:gd name="connsiteX0" fmla="*/ 182456 w 1579337"/>
              <a:gd name="connsiteY0" fmla="*/ 0 h 1233487"/>
              <a:gd name="connsiteX1" fmla="*/ 107412 w 1579337"/>
              <a:gd name="connsiteY1" fmla="*/ 401002 h 1233487"/>
              <a:gd name="connsiteX2" fmla="*/ 1369338 w 1579337"/>
              <a:gd name="connsiteY2" fmla="*/ 790575 h 1233487"/>
              <a:gd name="connsiteX3" fmla="*/ 1573106 w 1579337"/>
              <a:gd name="connsiteY3" fmla="*/ 1233487 h 12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9337" h="1233487">
                <a:moveTo>
                  <a:pt x="182456" y="0"/>
                </a:moveTo>
                <a:cubicBezTo>
                  <a:pt x="14974" y="131762"/>
                  <a:pt x="-90402" y="269240"/>
                  <a:pt x="107412" y="401002"/>
                </a:cubicBezTo>
                <a:cubicBezTo>
                  <a:pt x="305226" y="532764"/>
                  <a:pt x="1125056" y="651828"/>
                  <a:pt x="1369338" y="790575"/>
                </a:cubicBezTo>
                <a:cubicBezTo>
                  <a:pt x="1613620" y="929323"/>
                  <a:pt x="1581837" y="1054100"/>
                  <a:pt x="1573106" y="1233487"/>
                </a:cubicBezTo>
              </a:path>
            </a:pathLst>
          </a:custGeom>
          <a:noFill/>
          <a:ln>
            <a:solidFill>
              <a:schemeClr val="accent1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: Shape 89"/>
          <p:cNvSpPr/>
          <p:nvPr/>
        </p:nvSpPr>
        <p:spPr>
          <a:xfrm>
            <a:off x="6678352" y="4420053"/>
            <a:ext cx="1190083" cy="607061"/>
          </a:xfrm>
          <a:custGeom>
            <a:avLst/>
            <a:gdLst>
              <a:gd name="connsiteX0" fmla="*/ 228606 w 1622429"/>
              <a:gd name="connsiteY0" fmla="*/ 0 h 1233487"/>
              <a:gd name="connsiteX1" fmla="*/ 85731 w 1622429"/>
              <a:gd name="connsiteY1" fmla="*/ 385762 h 1233487"/>
              <a:gd name="connsiteX2" fmla="*/ 1381131 w 1622429"/>
              <a:gd name="connsiteY2" fmla="*/ 733425 h 1233487"/>
              <a:gd name="connsiteX3" fmla="*/ 1619256 w 1622429"/>
              <a:gd name="connsiteY3" fmla="*/ 1233487 h 1233487"/>
              <a:gd name="connsiteX0" fmla="*/ 179457 w 1572488"/>
              <a:gd name="connsiteY0" fmla="*/ 0 h 1233487"/>
              <a:gd name="connsiteX1" fmla="*/ 105162 w 1572488"/>
              <a:gd name="connsiteY1" fmla="*/ 515302 h 1233487"/>
              <a:gd name="connsiteX2" fmla="*/ 1331982 w 1572488"/>
              <a:gd name="connsiteY2" fmla="*/ 733425 h 1233487"/>
              <a:gd name="connsiteX3" fmla="*/ 1570107 w 1572488"/>
              <a:gd name="connsiteY3" fmla="*/ 1233487 h 1233487"/>
              <a:gd name="connsiteX0" fmla="*/ 200487 w 1593838"/>
              <a:gd name="connsiteY0" fmla="*/ 0 h 1233487"/>
              <a:gd name="connsiteX1" fmla="*/ 95712 w 1593838"/>
              <a:gd name="connsiteY1" fmla="*/ 591502 h 1233487"/>
              <a:gd name="connsiteX2" fmla="*/ 1353012 w 1593838"/>
              <a:gd name="connsiteY2" fmla="*/ 733425 h 1233487"/>
              <a:gd name="connsiteX3" fmla="*/ 1591137 w 1593838"/>
              <a:gd name="connsiteY3" fmla="*/ 1233487 h 1233487"/>
              <a:gd name="connsiteX0" fmla="*/ 214000 w 1607351"/>
              <a:gd name="connsiteY0" fmla="*/ 0 h 1233487"/>
              <a:gd name="connsiteX1" fmla="*/ 109225 w 1607351"/>
              <a:gd name="connsiteY1" fmla="*/ 591502 h 1233487"/>
              <a:gd name="connsiteX2" fmla="*/ 1366525 w 1607351"/>
              <a:gd name="connsiteY2" fmla="*/ 733425 h 1233487"/>
              <a:gd name="connsiteX3" fmla="*/ 1604650 w 1607351"/>
              <a:gd name="connsiteY3" fmla="*/ 1233487 h 1233487"/>
              <a:gd name="connsiteX0" fmla="*/ 214000 w 1607351"/>
              <a:gd name="connsiteY0" fmla="*/ 0 h 1233487"/>
              <a:gd name="connsiteX1" fmla="*/ 109225 w 1607351"/>
              <a:gd name="connsiteY1" fmla="*/ 515302 h 1233487"/>
              <a:gd name="connsiteX2" fmla="*/ 1366525 w 1607351"/>
              <a:gd name="connsiteY2" fmla="*/ 733425 h 1233487"/>
              <a:gd name="connsiteX3" fmla="*/ 1604650 w 1607351"/>
              <a:gd name="connsiteY3" fmla="*/ 1233487 h 1233487"/>
              <a:gd name="connsiteX0" fmla="*/ 214000 w 1607351"/>
              <a:gd name="connsiteY0" fmla="*/ 0 h 1233487"/>
              <a:gd name="connsiteX1" fmla="*/ 109225 w 1607351"/>
              <a:gd name="connsiteY1" fmla="*/ 477202 h 1233487"/>
              <a:gd name="connsiteX2" fmla="*/ 1366525 w 1607351"/>
              <a:gd name="connsiteY2" fmla="*/ 733425 h 1233487"/>
              <a:gd name="connsiteX3" fmla="*/ 1604650 w 1607351"/>
              <a:gd name="connsiteY3" fmla="*/ 1233487 h 1233487"/>
              <a:gd name="connsiteX0" fmla="*/ 198377 w 1590410"/>
              <a:gd name="connsiteY0" fmla="*/ 0 h 1233487"/>
              <a:gd name="connsiteX1" fmla="*/ 93602 w 1590410"/>
              <a:gd name="connsiteY1" fmla="*/ 477202 h 1233487"/>
              <a:gd name="connsiteX2" fmla="*/ 1322327 w 1590410"/>
              <a:gd name="connsiteY2" fmla="*/ 752475 h 1233487"/>
              <a:gd name="connsiteX3" fmla="*/ 1589027 w 1590410"/>
              <a:gd name="connsiteY3" fmla="*/ 1233487 h 1233487"/>
              <a:gd name="connsiteX0" fmla="*/ 196267 w 1587778"/>
              <a:gd name="connsiteY0" fmla="*/ 0 h 1233487"/>
              <a:gd name="connsiteX1" fmla="*/ 91492 w 1587778"/>
              <a:gd name="connsiteY1" fmla="*/ 477202 h 1233487"/>
              <a:gd name="connsiteX2" fmla="*/ 1291642 w 1587778"/>
              <a:gd name="connsiteY2" fmla="*/ 828675 h 1233487"/>
              <a:gd name="connsiteX3" fmla="*/ 1586917 w 1587778"/>
              <a:gd name="connsiteY3" fmla="*/ 1233487 h 1233487"/>
              <a:gd name="connsiteX0" fmla="*/ 196267 w 1587778"/>
              <a:gd name="connsiteY0" fmla="*/ 0 h 1233487"/>
              <a:gd name="connsiteX1" fmla="*/ 91492 w 1587778"/>
              <a:gd name="connsiteY1" fmla="*/ 429577 h 1233487"/>
              <a:gd name="connsiteX2" fmla="*/ 1291642 w 1587778"/>
              <a:gd name="connsiteY2" fmla="*/ 828675 h 1233487"/>
              <a:gd name="connsiteX3" fmla="*/ 1586917 w 1587778"/>
              <a:gd name="connsiteY3" fmla="*/ 1233487 h 1233487"/>
              <a:gd name="connsiteX0" fmla="*/ 179397 w 1570908"/>
              <a:gd name="connsiteY0" fmla="*/ 0 h 1233487"/>
              <a:gd name="connsiteX1" fmla="*/ 74622 w 1570908"/>
              <a:gd name="connsiteY1" fmla="*/ 429577 h 1233487"/>
              <a:gd name="connsiteX2" fmla="*/ 1274772 w 1570908"/>
              <a:gd name="connsiteY2" fmla="*/ 828675 h 1233487"/>
              <a:gd name="connsiteX3" fmla="*/ 1570047 w 1570908"/>
              <a:gd name="connsiteY3" fmla="*/ 1233487 h 1233487"/>
              <a:gd name="connsiteX0" fmla="*/ 192046 w 1583169"/>
              <a:gd name="connsiteY0" fmla="*/ 0 h 1233487"/>
              <a:gd name="connsiteX1" fmla="*/ 87271 w 1583169"/>
              <a:gd name="connsiteY1" fmla="*/ 429577 h 1233487"/>
              <a:gd name="connsiteX2" fmla="*/ 1230271 w 1583169"/>
              <a:gd name="connsiteY2" fmla="*/ 885825 h 1233487"/>
              <a:gd name="connsiteX3" fmla="*/ 1582696 w 1583169"/>
              <a:gd name="connsiteY3" fmla="*/ 1233487 h 1233487"/>
              <a:gd name="connsiteX0" fmla="*/ 192046 w 1583169"/>
              <a:gd name="connsiteY0" fmla="*/ 0 h 1233487"/>
              <a:gd name="connsiteX1" fmla="*/ 87271 w 1583169"/>
              <a:gd name="connsiteY1" fmla="*/ 429577 h 1233487"/>
              <a:gd name="connsiteX2" fmla="*/ 1230271 w 1583169"/>
              <a:gd name="connsiteY2" fmla="*/ 809625 h 1233487"/>
              <a:gd name="connsiteX3" fmla="*/ 1582696 w 1583169"/>
              <a:gd name="connsiteY3" fmla="*/ 1233487 h 1233487"/>
              <a:gd name="connsiteX0" fmla="*/ 206272 w 1597407"/>
              <a:gd name="connsiteY0" fmla="*/ 0 h 1233487"/>
              <a:gd name="connsiteX1" fmla="*/ 81872 w 1597407"/>
              <a:gd name="connsiteY1" fmla="*/ 401002 h 1233487"/>
              <a:gd name="connsiteX2" fmla="*/ 1244497 w 1597407"/>
              <a:gd name="connsiteY2" fmla="*/ 809625 h 1233487"/>
              <a:gd name="connsiteX3" fmla="*/ 1596922 w 1597407"/>
              <a:gd name="connsiteY3" fmla="*/ 1233487 h 1233487"/>
              <a:gd name="connsiteX0" fmla="*/ 212087 w 1604017"/>
              <a:gd name="connsiteY0" fmla="*/ 0 h 1233487"/>
              <a:gd name="connsiteX1" fmla="*/ 87687 w 1604017"/>
              <a:gd name="connsiteY1" fmla="*/ 401002 h 1233487"/>
              <a:gd name="connsiteX2" fmla="*/ 1328813 w 1604017"/>
              <a:gd name="connsiteY2" fmla="*/ 809625 h 1233487"/>
              <a:gd name="connsiteX3" fmla="*/ 1602737 w 1604017"/>
              <a:gd name="connsiteY3" fmla="*/ 1233487 h 12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017" h="1233487">
                <a:moveTo>
                  <a:pt x="212087" y="0"/>
                </a:moveTo>
                <a:cubicBezTo>
                  <a:pt x="44605" y="131762"/>
                  <a:pt x="-98434" y="266064"/>
                  <a:pt x="87687" y="401002"/>
                </a:cubicBezTo>
                <a:cubicBezTo>
                  <a:pt x="273808" y="535940"/>
                  <a:pt x="1076305" y="670878"/>
                  <a:pt x="1328813" y="809625"/>
                </a:cubicBezTo>
                <a:cubicBezTo>
                  <a:pt x="1581321" y="948373"/>
                  <a:pt x="1611468" y="1054100"/>
                  <a:pt x="1602737" y="1233487"/>
                </a:cubicBezTo>
              </a:path>
            </a:pathLst>
          </a:custGeom>
          <a:noFill/>
          <a:ln>
            <a:solidFill>
              <a:schemeClr val="accent2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: Shape 90"/>
          <p:cNvSpPr/>
          <p:nvPr/>
        </p:nvSpPr>
        <p:spPr>
          <a:xfrm>
            <a:off x="6490073" y="4420053"/>
            <a:ext cx="1189459" cy="607061"/>
          </a:xfrm>
          <a:custGeom>
            <a:avLst/>
            <a:gdLst>
              <a:gd name="connsiteX0" fmla="*/ 228606 w 1622429"/>
              <a:gd name="connsiteY0" fmla="*/ 0 h 1233487"/>
              <a:gd name="connsiteX1" fmla="*/ 85731 w 1622429"/>
              <a:gd name="connsiteY1" fmla="*/ 385762 h 1233487"/>
              <a:gd name="connsiteX2" fmla="*/ 1381131 w 1622429"/>
              <a:gd name="connsiteY2" fmla="*/ 733425 h 1233487"/>
              <a:gd name="connsiteX3" fmla="*/ 1619256 w 1622429"/>
              <a:gd name="connsiteY3" fmla="*/ 1233487 h 1233487"/>
              <a:gd name="connsiteX0" fmla="*/ 179457 w 1572488"/>
              <a:gd name="connsiteY0" fmla="*/ 0 h 1233487"/>
              <a:gd name="connsiteX1" fmla="*/ 105162 w 1572488"/>
              <a:gd name="connsiteY1" fmla="*/ 515302 h 1233487"/>
              <a:gd name="connsiteX2" fmla="*/ 1331982 w 1572488"/>
              <a:gd name="connsiteY2" fmla="*/ 733425 h 1233487"/>
              <a:gd name="connsiteX3" fmla="*/ 1570107 w 1572488"/>
              <a:gd name="connsiteY3" fmla="*/ 1233487 h 1233487"/>
              <a:gd name="connsiteX0" fmla="*/ 200487 w 1593838"/>
              <a:gd name="connsiteY0" fmla="*/ 0 h 1233487"/>
              <a:gd name="connsiteX1" fmla="*/ 95712 w 1593838"/>
              <a:gd name="connsiteY1" fmla="*/ 591502 h 1233487"/>
              <a:gd name="connsiteX2" fmla="*/ 1353012 w 1593838"/>
              <a:gd name="connsiteY2" fmla="*/ 733425 h 1233487"/>
              <a:gd name="connsiteX3" fmla="*/ 1591137 w 1593838"/>
              <a:gd name="connsiteY3" fmla="*/ 1233487 h 1233487"/>
              <a:gd name="connsiteX0" fmla="*/ 214000 w 1607351"/>
              <a:gd name="connsiteY0" fmla="*/ 0 h 1233487"/>
              <a:gd name="connsiteX1" fmla="*/ 109225 w 1607351"/>
              <a:gd name="connsiteY1" fmla="*/ 591502 h 1233487"/>
              <a:gd name="connsiteX2" fmla="*/ 1366525 w 1607351"/>
              <a:gd name="connsiteY2" fmla="*/ 733425 h 1233487"/>
              <a:gd name="connsiteX3" fmla="*/ 1604650 w 1607351"/>
              <a:gd name="connsiteY3" fmla="*/ 1233487 h 1233487"/>
              <a:gd name="connsiteX0" fmla="*/ 214000 w 1607351"/>
              <a:gd name="connsiteY0" fmla="*/ 0 h 1233487"/>
              <a:gd name="connsiteX1" fmla="*/ 109225 w 1607351"/>
              <a:gd name="connsiteY1" fmla="*/ 515302 h 1233487"/>
              <a:gd name="connsiteX2" fmla="*/ 1366525 w 1607351"/>
              <a:gd name="connsiteY2" fmla="*/ 733425 h 1233487"/>
              <a:gd name="connsiteX3" fmla="*/ 1604650 w 1607351"/>
              <a:gd name="connsiteY3" fmla="*/ 1233487 h 1233487"/>
              <a:gd name="connsiteX0" fmla="*/ 214000 w 1607351"/>
              <a:gd name="connsiteY0" fmla="*/ 0 h 1233487"/>
              <a:gd name="connsiteX1" fmla="*/ 109225 w 1607351"/>
              <a:gd name="connsiteY1" fmla="*/ 477202 h 1233487"/>
              <a:gd name="connsiteX2" fmla="*/ 1366525 w 1607351"/>
              <a:gd name="connsiteY2" fmla="*/ 733425 h 1233487"/>
              <a:gd name="connsiteX3" fmla="*/ 1604650 w 1607351"/>
              <a:gd name="connsiteY3" fmla="*/ 1233487 h 1233487"/>
              <a:gd name="connsiteX0" fmla="*/ 198377 w 1590410"/>
              <a:gd name="connsiteY0" fmla="*/ 0 h 1233487"/>
              <a:gd name="connsiteX1" fmla="*/ 93602 w 1590410"/>
              <a:gd name="connsiteY1" fmla="*/ 477202 h 1233487"/>
              <a:gd name="connsiteX2" fmla="*/ 1322327 w 1590410"/>
              <a:gd name="connsiteY2" fmla="*/ 752475 h 1233487"/>
              <a:gd name="connsiteX3" fmla="*/ 1589027 w 1590410"/>
              <a:gd name="connsiteY3" fmla="*/ 1233487 h 1233487"/>
              <a:gd name="connsiteX0" fmla="*/ 196267 w 1587778"/>
              <a:gd name="connsiteY0" fmla="*/ 0 h 1233487"/>
              <a:gd name="connsiteX1" fmla="*/ 91492 w 1587778"/>
              <a:gd name="connsiteY1" fmla="*/ 477202 h 1233487"/>
              <a:gd name="connsiteX2" fmla="*/ 1291642 w 1587778"/>
              <a:gd name="connsiteY2" fmla="*/ 828675 h 1233487"/>
              <a:gd name="connsiteX3" fmla="*/ 1586917 w 1587778"/>
              <a:gd name="connsiteY3" fmla="*/ 1233487 h 1233487"/>
              <a:gd name="connsiteX0" fmla="*/ 196267 w 1587778"/>
              <a:gd name="connsiteY0" fmla="*/ 0 h 1233487"/>
              <a:gd name="connsiteX1" fmla="*/ 91492 w 1587778"/>
              <a:gd name="connsiteY1" fmla="*/ 429577 h 1233487"/>
              <a:gd name="connsiteX2" fmla="*/ 1291642 w 1587778"/>
              <a:gd name="connsiteY2" fmla="*/ 828675 h 1233487"/>
              <a:gd name="connsiteX3" fmla="*/ 1586917 w 1587778"/>
              <a:gd name="connsiteY3" fmla="*/ 1233487 h 1233487"/>
              <a:gd name="connsiteX0" fmla="*/ 179397 w 1570908"/>
              <a:gd name="connsiteY0" fmla="*/ 0 h 1233487"/>
              <a:gd name="connsiteX1" fmla="*/ 74622 w 1570908"/>
              <a:gd name="connsiteY1" fmla="*/ 429577 h 1233487"/>
              <a:gd name="connsiteX2" fmla="*/ 1274772 w 1570908"/>
              <a:gd name="connsiteY2" fmla="*/ 828675 h 1233487"/>
              <a:gd name="connsiteX3" fmla="*/ 1570047 w 1570908"/>
              <a:gd name="connsiteY3" fmla="*/ 1233487 h 1233487"/>
              <a:gd name="connsiteX0" fmla="*/ 192046 w 1583169"/>
              <a:gd name="connsiteY0" fmla="*/ 0 h 1233487"/>
              <a:gd name="connsiteX1" fmla="*/ 87271 w 1583169"/>
              <a:gd name="connsiteY1" fmla="*/ 429577 h 1233487"/>
              <a:gd name="connsiteX2" fmla="*/ 1230271 w 1583169"/>
              <a:gd name="connsiteY2" fmla="*/ 885825 h 1233487"/>
              <a:gd name="connsiteX3" fmla="*/ 1582696 w 1583169"/>
              <a:gd name="connsiteY3" fmla="*/ 1233487 h 1233487"/>
              <a:gd name="connsiteX0" fmla="*/ 192046 w 1583169"/>
              <a:gd name="connsiteY0" fmla="*/ 0 h 1233487"/>
              <a:gd name="connsiteX1" fmla="*/ 87271 w 1583169"/>
              <a:gd name="connsiteY1" fmla="*/ 429577 h 1233487"/>
              <a:gd name="connsiteX2" fmla="*/ 1230271 w 1583169"/>
              <a:gd name="connsiteY2" fmla="*/ 809625 h 1233487"/>
              <a:gd name="connsiteX3" fmla="*/ 1582696 w 1583169"/>
              <a:gd name="connsiteY3" fmla="*/ 1233487 h 12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169" h="1233487">
                <a:moveTo>
                  <a:pt x="192046" y="0"/>
                </a:moveTo>
                <a:cubicBezTo>
                  <a:pt x="24564" y="131762"/>
                  <a:pt x="-85766" y="294640"/>
                  <a:pt x="87271" y="429577"/>
                </a:cubicBezTo>
                <a:cubicBezTo>
                  <a:pt x="260308" y="564514"/>
                  <a:pt x="981033" y="675640"/>
                  <a:pt x="1230271" y="809625"/>
                </a:cubicBezTo>
                <a:cubicBezTo>
                  <a:pt x="1479509" y="943610"/>
                  <a:pt x="1591427" y="1054100"/>
                  <a:pt x="1582696" y="1233487"/>
                </a:cubicBezTo>
              </a:path>
            </a:pathLst>
          </a:custGeom>
          <a:noFill/>
          <a:ln>
            <a:solidFill>
              <a:schemeClr val="accent3"/>
            </a:solidFill>
            <a:headEnd type="stealth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/>
          <a:srcRect l="52753"/>
          <a:stretch/>
        </p:blipFill>
        <p:spPr>
          <a:xfrm>
            <a:off x="6391654" y="4564800"/>
            <a:ext cx="2155042" cy="1836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8720" y="2988845"/>
            <a:ext cx="2285133" cy="15840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495800" y="3264546"/>
            <a:ext cx="1644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Dynamic Programming Matrix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29200" y="5212722"/>
            <a:ext cx="1568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BW-</a:t>
            </a:r>
            <a:r>
              <a:rPr lang="en-US" sz="2000" dirty="0" err="1">
                <a:solidFill>
                  <a:schemeClr val="tx2"/>
                </a:solidFill>
              </a:rPr>
              <a:t>ReCAM</a:t>
            </a:r>
            <a:r>
              <a:rPr lang="en-US" sz="2000" dirty="0">
                <a:solidFill>
                  <a:schemeClr val="tx2"/>
                </a:solidFill>
              </a:rPr>
              <a:t> Memory</a:t>
            </a:r>
          </a:p>
          <a:p>
            <a:r>
              <a:rPr lang="en-US" sz="2000" dirty="0">
                <a:solidFill>
                  <a:schemeClr val="tx2"/>
                </a:solidFill>
              </a:rPr>
              <a:t>Map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571999" y="4723583"/>
            <a:ext cx="4303181" cy="2899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40266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121827" y="481451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8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u="sng" dirty="0"/>
              <a:t>Multi</a:t>
            </a:r>
            <a:r>
              <a:rPr lang="en-US" dirty="0"/>
              <a:t> Smith-Waterman on </a:t>
            </a:r>
            <a:r>
              <a:rPr lang="en-US" dirty="0" err="1"/>
              <a:t>BioSEAL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599"/>
            <a:ext cx="8686800" cy="3602507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New algorithm to align an entire database with a query</a:t>
            </a:r>
          </a:p>
          <a:p>
            <a:pPr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Exploits Flags (bits) and associative processing “tricks”</a:t>
            </a:r>
          </a:p>
          <a:p>
            <a:pPr>
              <a:spcBef>
                <a:spcPts val="18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Each pairwise alignment has its max score</a:t>
            </a:r>
          </a:p>
          <a:p>
            <a:pPr lvl="1"/>
            <a:r>
              <a:rPr lang="en-US" sz="2000" dirty="0"/>
              <a:t>Found by a max score reduction step</a:t>
            </a:r>
          </a:p>
          <a:p>
            <a:pPr lvl="1"/>
            <a:r>
              <a:rPr lang="en-US" sz="2000" dirty="0"/>
              <a:t>Adds 17% per-iteration overhead, mitigated</a:t>
            </a:r>
          </a:p>
          <a:p>
            <a:pPr marL="468000" lvl="1" indent="0" defTabSz="730800">
              <a:buNone/>
            </a:pPr>
            <a:r>
              <a:rPr lang="en-US" sz="2000" dirty="0"/>
              <a:t>	by the parallelism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510" y="2514600"/>
            <a:ext cx="2532210" cy="41137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071699" y="2191432"/>
            <a:ext cx="2941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BW-</a:t>
            </a:r>
            <a:r>
              <a:rPr lang="en-US" sz="2000" u="sng" dirty="0" err="1">
                <a:solidFill>
                  <a:schemeClr val="accent1">
                    <a:lumMod val="75000"/>
                  </a:schemeClr>
                </a:solidFill>
              </a:rPr>
              <a:t>ReCAM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</a:rPr>
              <a:t> Memory Map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18582" y="459259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Separate pairwise alignments</a:t>
            </a:r>
          </a:p>
          <a:p>
            <a:pPr algn="r"/>
            <a:r>
              <a:rPr lang="en-US" sz="2400" dirty="0"/>
              <a:t>(performed in parallel)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334000" y="3881574"/>
            <a:ext cx="685800" cy="81966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04782" y="5334000"/>
            <a:ext cx="615018" cy="6096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</p:cNvCxnSpPr>
          <p:nvPr/>
        </p:nvCxnSpPr>
        <p:spPr>
          <a:xfrm>
            <a:off x="5404782" y="5008094"/>
            <a:ext cx="762000" cy="58442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15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56920"/>
          </a:xfrm>
        </p:spPr>
        <p:txBody>
          <a:bodyPr lIns="0" rIns="0">
            <a:noAutofit/>
          </a:bodyPr>
          <a:lstStyle/>
          <a:p>
            <a:r>
              <a:rPr lang="en-US" sz="3500" dirty="0"/>
              <a:t>Performance and Energy Efficiency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534400" cy="152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Compared with large-scale systems</a:t>
            </a:r>
          </a:p>
          <a:p>
            <a:pPr marL="0" indent="0">
              <a:buNone/>
            </a:pPr>
            <a:r>
              <a:rPr lang="en-US" sz="2400" u="sng" dirty="0"/>
              <a:t>Performance</a:t>
            </a:r>
            <a:r>
              <a:rPr lang="en-US" sz="2400" dirty="0"/>
              <a:t>: measured in Cell Updates per Second (CUPS)</a:t>
            </a:r>
          </a:p>
          <a:p>
            <a:pPr marL="0" indent="0">
              <a:buNone/>
            </a:pPr>
            <a:r>
              <a:rPr lang="en-US" sz="2400" u="sng" dirty="0"/>
              <a:t>Energy efficiency</a:t>
            </a:r>
            <a:r>
              <a:rPr lang="en-US" sz="2400" dirty="0"/>
              <a:t>: measured in CUPS per Watt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044878"/>
              </p:ext>
            </p:extLst>
          </p:nvPr>
        </p:nvGraphicFramePr>
        <p:xfrm>
          <a:off x="228600" y="3015595"/>
          <a:ext cx="4191000" cy="255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344952"/>
              </p:ext>
            </p:extLst>
          </p:nvPr>
        </p:nvGraphicFramePr>
        <p:xfrm>
          <a:off x="4724400" y="3040995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726266" y="2362200"/>
            <a:ext cx="3609513" cy="461665"/>
            <a:chOff x="2786380" y="2728575"/>
            <a:chExt cx="3609513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921000" y="2728575"/>
              <a:ext cx="3196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Other works vs </a:t>
              </a:r>
              <a:r>
                <a:rPr lang="en-US" sz="2400" b="1" dirty="0" err="1"/>
                <a:t>BioSEAL</a:t>
              </a:r>
              <a:endParaRPr lang="en-US" sz="24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86380" y="2853035"/>
              <a:ext cx="18669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09203" y="2853035"/>
              <a:ext cx="18669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5916168"/>
            <a:ext cx="87767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[1] Liu, Y., et al.. SWAPHI-LS: Smith-Waterman Algorithm on Xeon Phi coprocessors for Long DNA Sequences. </a:t>
            </a:r>
            <a:r>
              <a:rPr lang="en-US" sz="1000" i="1" dirty="0"/>
              <a:t>CLUSTER 2014</a:t>
            </a:r>
            <a:r>
              <a:rPr lang="en-US" sz="1000" dirty="0"/>
              <a:t>. June (2014), 257–265.</a:t>
            </a:r>
          </a:p>
          <a:p>
            <a:r>
              <a:rPr lang="en-US" sz="1000" dirty="0"/>
              <a:t>[2] </a:t>
            </a:r>
            <a:r>
              <a:rPr lang="en-US" sz="1000" dirty="0" err="1"/>
              <a:t>Wienbrandt</a:t>
            </a:r>
            <a:r>
              <a:rPr lang="en-US" sz="1000" dirty="0"/>
              <a:t>, L. The FPGA-Based High-Performance Computer RIVYERA for Applications in Bioinformatics. (2014), 383–392.</a:t>
            </a:r>
          </a:p>
          <a:p>
            <a:r>
              <a:rPr lang="en-US" sz="1000" dirty="0"/>
              <a:t>[3] </a:t>
            </a:r>
            <a:r>
              <a:rPr lang="en-US" sz="1000" dirty="0" err="1"/>
              <a:t>Sandes</a:t>
            </a:r>
            <a:r>
              <a:rPr lang="en-US" sz="1000" dirty="0"/>
              <a:t>, E.F. de O. et al.. </a:t>
            </a:r>
            <a:r>
              <a:rPr lang="en-US" sz="1000" dirty="0" err="1"/>
              <a:t>CUDAlign</a:t>
            </a:r>
            <a:r>
              <a:rPr lang="en-US" sz="1000" dirty="0"/>
              <a:t> 4.0: Incremental Speculative </a:t>
            </a:r>
            <a:r>
              <a:rPr lang="en-US" sz="1000" dirty="0" err="1"/>
              <a:t>Traceback</a:t>
            </a:r>
            <a:r>
              <a:rPr lang="en-US" sz="1000" dirty="0"/>
              <a:t> for Exact Chromosome-Wide Alignment in GPU Clusters. IEEE TPDPS. 27, 10 (Oct. 2016).</a:t>
            </a:r>
          </a:p>
          <a:p>
            <a:r>
              <a:rPr lang="en-US" sz="1000" dirty="0"/>
              <a:t>[4] R. Kaplan et al. A Resistive CAM Processing-in-Storage Architecture for DNA Sequence Alignment. IEEE Micro 37.4 (2017): 20-28.</a:t>
            </a:r>
          </a:p>
          <a:p>
            <a:r>
              <a:rPr lang="en-US" sz="1000" dirty="0"/>
              <a:t>[5] Lan, H.et al. </a:t>
            </a:r>
            <a:r>
              <a:rPr lang="en-US" sz="1000" dirty="0" err="1"/>
              <a:t>SWhybrid</a:t>
            </a:r>
            <a:r>
              <a:rPr lang="en-US" sz="1000" dirty="0"/>
              <a:t> : A Hybrid-Parallel Framework for Large-Scale Protein Sequence Database Search. IPDPS 2017, pp. 42-51.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9614" y="5440988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[1]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9720" y="5445750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[2]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1720" y="5440035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[3]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4416" y="5431145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[4]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6200" y="5431145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[5]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5394" y="5462573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[1]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5500" y="5467335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[2]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7500" y="5461620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[3]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30196" y="5452730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[4]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21980" y="5452730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[5]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2683" y="3701395"/>
            <a:ext cx="879333" cy="20023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9690" y="3641175"/>
            <a:ext cx="849085" cy="20998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4569199" y="2895600"/>
            <a:ext cx="2801" cy="2835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8672" y="3345640"/>
            <a:ext cx="335232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384 GPUs </a:t>
            </a:r>
            <a:r>
              <a:rPr lang="en-US" dirty="0">
                <a:sym typeface="Wingdings" panose="05000000000000000000" pitchFamily="2" charset="2"/>
              </a:rPr>
              <a:t> 12 BW-</a:t>
            </a:r>
            <a:r>
              <a:rPr lang="en-US" dirty="0" err="1">
                <a:sym typeface="Wingdings" panose="05000000000000000000" pitchFamily="2" charset="2"/>
              </a:rPr>
              <a:t>ReCAM</a:t>
            </a:r>
            <a:r>
              <a:rPr lang="en-US" dirty="0">
                <a:sym typeface="Wingdings" panose="05000000000000000000" pitchFamily="2" charset="2"/>
              </a:rPr>
              <a:t> chips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8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0"/>
          </a:xfrm>
        </p:spPr>
        <p:txBody>
          <a:bodyPr>
            <a:normAutofit/>
          </a:bodyPr>
          <a:lstStyle/>
          <a:p>
            <a:r>
              <a:rPr lang="en-US" sz="4800" dirty="0"/>
              <a:t>Thank you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404758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590800" y="4591550"/>
            <a:ext cx="4075243" cy="21253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8762999" cy="966599"/>
          </a:xfrm>
        </p:spPr>
        <p:txBody>
          <a:bodyPr lIns="0" rIns="0"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Motivation: Overcome the von Neumann Bottleneck</a:t>
            </a:r>
            <a:endParaRPr lang="he-IL" sz="3200" dirty="0">
              <a:solidFill>
                <a:schemeClr val="tx2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200" y="3599411"/>
            <a:ext cx="1901503" cy="1354990"/>
            <a:chOff x="4502706" y="9458673"/>
            <a:chExt cx="2417247" cy="1777633"/>
          </a:xfrm>
        </p:grpSpPr>
        <p:pic>
          <p:nvPicPr>
            <p:cNvPr id="36" name="Picture 4" descr="Image result for dr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267" y="9458673"/>
              <a:ext cx="2415686" cy="143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dra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04" b="95085" l="896" r="9899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487" y="9654522"/>
              <a:ext cx="2415686" cy="1431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Image result for dra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706" y="9851816"/>
              <a:ext cx="2337143" cy="1384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https://gigaom.com/wp-content/uploads/sites/1/2013/04/hmc-w-cutout-labeled-640x36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108" y="5121992"/>
            <a:ext cx="2988535" cy="16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42799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Traditional processing: Mem </a:t>
            </a:r>
            <a:r>
              <a:rPr lang="en-US" sz="2800" dirty="0">
                <a:sym typeface="Wingdings" panose="05000000000000000000" pitchFamily="2" charset="2"/>
              </a:rPr>
              <a:t>↔ CPU / GPU</a:t>
            </a:r>
          </a:p>
          <a:p>
            <a:pPr marL="457200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ym typeface="Wingdings" panose="05000000000000000000" pitchFamily="2" charset="2"/>
              </a:rPr>
              <a:t>Major bottleneck for big data workloads</a:t>
            </a:r>
          </a:p>
          <a:p>
            <a:pPr marL="457200" indent="-4572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Even worse in a datacenter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2819400" y="3635286"/>
            <a:ext cx="3780000" cy="8640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11000101…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8443" y="4869011"/>
            <a:ext cx="343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Micron’s Hybrid Memory Cube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4259" y="2941040"/>
            <a:ext cx="2499341" cy="2469159"/>
          </a:xfrm>
          <a:prstGeom prst="rect">
            <a:avLst/>
          </a:prstGeom>
        </p:spPr>
      </p:pic>
      <p:pic>
        <p:nvPicPr>
          <p:cNvPr id="28" name="Picture 16" descr="Image result for cp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9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45" y="3553879"/>
            <a:ext cx="1394455" cy="11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8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12622 0.003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0382 0.00278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21 0.00301 L -0.30712 -0.00116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82 0.00278 L 0.32934 -0.03264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4" grpId="2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</p:spPr>
        <p:txBody>
          <a:bodyPr lIns="0" rIns="0">
            <a:noAutofit/>
          </a:bodyPr>
          <a:lstStyle/>
          <a:p>
            <a:r>
              <a:rPr lang="en-US" sz="3800" dirty="0"/>
              <a:t>Background: Content Addressable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Large array of </a:t>
                </a:r>
                <a:r>
                  <a:rPr lang="en-US" sz="2400" dirty="0" err="1"/>
                  <a:t>bitcells</a:t>
                </a:r>
                <a:r>
                  <a:rPr lang="en-US" sz="2400" dirty="0"/>
                  <a:t> (usually #Rows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sz="2400" dirty="0"/>
                  <a:t> #Columns)</a:t>
                </a:r>
              </a:p>
              <a:p>
                <a:r>
                  <a:rPr lang="en-US" sz="2400" dirty="0"/>
                  <a:t>Search in parallel for a specific pattern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>
                <a:blip r:embed="rId6"/>
                <a:stretch>
                  <a:fillRect l="-963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5120" y="2823637"/>
            <a:ext cx="3429000" cy="33875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9720" y="4195237"/>
            <a:ext cx="98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Rows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924556" y="4018213"/>
            <a:ext cx="33528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71800" y="3384469"/>
            <a:ext cx="33528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4656902"/>
            <a:ext cx="33528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24556" y="5643037"/>
            <a:ext cx="33528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33360" y="2805349"/>
            <a:ext cx="396000" cy="353999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65120" y="2209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Columns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74782" y="2805349"/>
            <a:ext cx="396000" cy="353999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00562" y="2805349"/>
            <a:ext cx="396000" cy="353999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35342" y="2805349"/>
            <a:ext cx="396000" cy="353999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89688" y="2823637"/>
            <a:ext cx="396000" cy="353999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479382" y="2478242"/>
            <a:ext cx="105475" cy="28584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813941" y="2451249"/>
            <a:ext cx="86466" cy="32441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74675" y="2215772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Bit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13940" y="2216532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Bit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5911215" y="2290209"/>
            <a:ext cx="187701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383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6" grpId="0"/>
      <p:bldP spid="28" grpId="0" animBg="1"/>
      <p:bldP spid="29" grpId="0" animBg="1"/>
      <p:bldP spid="30" grpId="0" animBg="1"/>
      <p:bldP spid="31" grpId="0" animBg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Content Addressable Memory (CAM)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760" y="990601"/>
            <a:ext cx="5181600" cy="609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Compare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20" y="3116986"/>
            <a:ext cx="3429000" cy="3387592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3918627" y="2255666"/>
            <a:ext cx="1066800" cy="533400"/>
          </a:xfrm>
          <a:prstGeom prst="downArrow">
            <a:avLst>
              <a:gd name="adj1" fmla="val 42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20072" y="1524000"/>
            <a:ext cx="327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Compare Pattern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(1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2000" dirty="0">
                <a:solidFill>
                  <a:schemeClr val="accent1"/>
                </a:solidFill>
              </a:rPr>
              <a:t>01…0)</a:t>
            </a:r>
          </a:p>
        </p:txBody>
      </p:sp>
      <p:sp>
        <p:nvSpPr>
          <p:cNvPr id="27" name="Down Arrow 26"/>
          <p:cNvSpPr/>
          <p:nvPr/>
        </p:nvSpPr>
        <p:spPr>
          <a:xfrm rot="16200000">
            <a:off x="6294120" y="4480820"/>
            <a:ext cx="1066800" cy="533400"/>
          </a:xfrm>
          <a:prstGeom prst="downArrow">
            <a:avLst>
              <a:gd name="adj1" fmla="val 4200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858000" y="4419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Matching 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Rows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3116986"/>
            <a:ext cx="0" cy="33875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46704" y="3126130"/>
            <a:ext cx="0" cy="3387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93957" y="3116986"/>
            <a:ext cx="0" cy="3387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01221" y="3126130"/>
            <a:ext cx="0" cy="33875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24400" y="3126130"/>
            <a:ext cx="0" cy="33875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43094" y="3135274"/>
            <a:ext cx="0" cy="3387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8696" y="3126130"/>
            <a:ext cx="0" cy="33875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91200" y="3135274"/>
            <a:ext cx="0" cy="33875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3129" y="28655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13922" y="28655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95809" y="28714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16602" y="28714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41816" y="28714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62609" y="28714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61460" y="28676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82253" y="28676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71800" y="4320946"/>
            <a:ext cx="3319272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971800" y="5936386"/>
            <a:ext cx="3319272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6755" y="3126130"/>
            <a:ext cx="0" cy="3387592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79259" y="3135274"/>
            <a:ext cx="0" cy="3387592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28060" y="287951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48853" y="287951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1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7" grpId="0" animBg="1"/>
      <p:bldP spid="32" grpId="0"/>
      <p:bldP spid="7" grpId="0"/>
      <p:bldP spid="46" grpId="0"/>
      <p:bldP spid="47" grpId="0"/>
      <p:bldP spid="48" grpId="0"/>
      <p:bldP spid="50" grpId="0"/>
      <p:bldP spid="51" grpId="0"/>
      <p:bldP spid="54" grpId="0"/>
      <p:bldP spid="55" grpId="0"/>
      <p:bldP spid="35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Content Addressable Memory (CAM)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20" y="3124200"/>
            <a:ext cx="3429000" cy="338759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57984" y="432816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Matching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Rows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3124200"/>
            <a:ext cx="0" cy="3387592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46704" y="3133344"/>
            <a:ext cx="0" cy="3387592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24400" y="3133344"/>
            <a:ext cx="0" cy="3387592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43094" y="3142488"/>
            <a:ext cx="0" cy="3387592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3129" y="28867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13922" y="28867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95809" y="2892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16602" y="2892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71800" y="4328160"/>
            <a:ext cx="3319272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971800" y="5943600"/>
            <a:ext cx="3319272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79751" y="4286250"/>
            <a:ext cx="324000" cy="3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CAM </a:t>
            </a:r>
            <a:r>
              <a:rPr lang="en-US" sz="900" dirty="0" err="1"/>
              <a:t>Bitcell</a:t>
            </a:r>
            <a:endParaRPr lang="en-US" sz="1050" dirty="0"/>
          </a:p>
        </p:txBody>
      </p:sp>
      <p:sp>
        <p:nvSpPr>
          <p:cNvPr id="57" name="Rectangle 56"/>
          <p:cNvSpPr/>
          <p:nvPr/>
        </p:nvSpPr>
        <p:spPr>
          <a:xfrm>
            <a:off x="3079982" y="5912971"/>
            <a:ext cx="324000" cy="3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CAM </a:t>
            </a:r>
            <a:r>
              <a:rPr lang="en-US" sz="900" dirty="0" err="1"/>
              <a:t>Bitcell</a:t>
            </a:r>
            <a:endParaRPr lang="en-US" sz="1050" dirty="0"/>
          </a:p>
        </p:txBody>
      </p:sp>
      <p:sp>
        <p:nvSpPr>
          <p:cNvPr id="58" name="Rectangle 57"/>
          <p:cNvSpPr/>
          <p:nvPr/>
        </p:nvSpPr>
        <p:spPr>
          <a:xfrm>
            <a:off x="4677462" y="4285683"/>
            <a:ext cx="324000" cy="3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CAM </a:t>
            </a:r>
            <a:r>
              <a:rPr lang="en-US" sz="900" dirty="0" err="1"/>
              <a:t>Bitcell</a:t>
            </a:r>
            <a:endParaRPr lang="en-US" sz="1050" dirty="0"/>
          </a:p>
        </p:txBody>
      </p:sp>
      <p:sp>
        <p:nvSpPr>
          <p:cNvPr id="59" name="Rectangle 58"/>
          <p:cNvSpPr/>
          <p:nvPr/>
        </p:nvSpPr>
        <p:spPr>
          <a:xfrm>
            <a:off x="4677462" y="5906204"/>
            <a:ext cx="324000" cy="3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CAM </a:t>
            </a:r>
            <a:r>
              <a:rPr lang="en-US" sz="900" dirty="0" err="1"/>
              <a:t>Bitcell</a:t>
            </a:r>
            <a:endParaRPr lang="en-US" sz="105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184122" y="3139533"/>
            <a:ext cx="0" cy="3387592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02816" y="3148677"/>
            <a:ext cx="0" cy="3387592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55531" y="28988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76324" y="28988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37184" y="4291872"/>
            <a:ext cx="324000" cy="3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CAM </a:t>
            </a:r>
            <a:r>
              <a:rPr lang="en-US" sz="900" dirty="0" err="1"/>
              <a:t>Bitcell</a:t>
            </a:r>
            <a:endParaRPr lang="en-US" sz="1050" dirty="0"/>
          </a:p>
        </p:txBody>
      </p:sp>
      <p:sp>
        <p:nvSpPr>
          <p:cNvPr id="29" name="Rectangle 28"/>
          <p:cNvSpPr/>
          <p:nvPr/>
        </p:nvSpPr>
        <p:spPr>
          <a:xfrm>
            <a:off x="4137184" y="5912393"/>
            <a:ext cx="324000" cy="3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/>
              <a:t>CAM </a:t>
            </a:r>
            <a:r>
              <a:rPr lang="en-US" sz="900" dirty="0" err="1"/>
              <a:t>Bitcell</a:t>
            </a:r>
            <a:endParaRPr lang="en-US" sz="105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828800" y="990601"/>
            <a:ext cx="51816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/>
              <a:t>Write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3918627" y="2255666"/>
            <a:ext cx="1066800" cy="533400"/>
          </a:xfrm>
          <a:prstGeom prst="downArrow">
            <a:avLst>
              <a:gd name="adj1" fmla="val 42000"/>
              <a:gd name="adj2" fmla="val 50000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20072" y="1524000"/>
            <a:ext cx="327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Write Pattern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(0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10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X…X)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046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6" grpId="0"/>
      <p:bldP spid="47" grpId="0"/>
      <p:bldP spid="48" grpId="0"/>
      <p:bldP spid="11" grpId="0" animBg="1"/>
      <p:bldP spid="57" grpId="0" animBg="1"/>
      <p:bldP spid="58" grpId="0" animBg="1"/>
      <p:bldP spid="59" grpId="0" animBg="1"/>
      <p:bldP spid="26" grpId="0"/>
      <p:bldP spid="27" grpId="0"/>
      <p:bldP spid="28" grpId="0" animBg="1"/>
      <p:bldP spid="29" grpId="0" animBg="1"/>
      <p:bldP spid="31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Associative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848600" cy="51816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Also called “Lookup table” computing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Uses compare-write combinations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Goes over the entire truth-table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Trades time for (much) less logic</a:t>
            </a:r>
          </a:p>
          <a:p>
            <a:pPr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E.g., half-adder requires 4 compare-write combinations (8 cycles)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54297"/>
              </p:ext>
            </p:extLst>
          </p:nvPr>
        </p:nvGraphicFramePr>
        <p:xfrm>
          <a:off x="5486400" y="3962400"/>
          <a:ext cx="2206844" cy="20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11">
                  <a:extLst>
                    <a:ext uri="{9D8B030D-6E8A-4147-A177-3AD203B41FA5}">
                      <a16:colId xmlns:a16="http://schemas.microsoft.com/office/drawing/2014/main" val="1515051475"/>
                    </a:ext>
                  </a:extLst>
                </a:gridCol>
                <a:gridCol w="551711">
                  <a:extLst>
                    <a:ext uri="{9D8B030D-6E8A-4147-A177-3AD203B41FA5}">
                      <a16:colId xmlns:a16="http://schemas.microsoft.com/office/drawing/2014/main" val="3513083080"/>
                    </a:ext>
                  </a:extLst>
                </a:gridCol>
                <a:gridCol w="551711">
                  <a:extLst>
                    <a:ext uri="{9D8B030D-6E8A-4147-A177-3AD203B41FA5}">
                      <a16:colId xmlns:a16="http://schemas.microsoft.com/office/drawing/2014/main" val="928609868"/>
                    </a:ext>
                  </a:extLst>
                </a:gridCol>
                <a:gridCol w="551711">
                  <a:extLst>
                    <a:ext uri="{9D8B030D-6E8A-4147-A177-3AD203B41FA5}">
                      <a16:colId xmlns:a16="http://schemas.microsoft.com/office/drawing/2014/main" val="1900746494"/>
                    </a:ext>
                  </a:extLst>
                </a:gridCol>
              </a:tblGrid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marL="0" marR="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endParaRPr lang="en-US" sz="2400" baseline="-25000" dirty="0"/>
                    </a:p>
                  </a:txBody>
                  <a:tcPr marL="0" marR="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8000" marB="10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0" marR="0" marT="108000" marB="10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52445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68776"/>
                  </a:ext>
                </a:extLst>
              </a:tr>
              <a:tr h="3011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706719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785751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8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5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8844245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Toy Example: Associative Vector Addition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8FC6-D969-41C5-B546-6472C949255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77067"/>
              </p:ext>
            </p:extLst>
          </p:nvPr>
        </p:nvGraphicFramePr>
        <p:xfrm>
          <a:off x="381000" y="2894922"/>
          <a:ext cx="3943991" cy="328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99">
                  <a:extLst>
                    <a:ext uri="{9D8B030D-6E8A-4147-A177-3AD203B41FA5}">
                      <a16:colId xmlns:a16="http://schemas.microsoft.com/office/drawing/2014/main" val="3683881086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500127631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177893553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160873378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752192865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507686434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937898126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2446034600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60422646"/>
                    </a:ext>
                  </a:extLst>
                </a:gridCol>
                <a:gridCol w="394400">
                  <a:extLst>
                    <a:ext uri="{9D8B030D-6E8A-4147-A177-3AD203B41FA5}">
                      <a16:colId xmlns:a16="http://schemas.microsoft.com/office/drawing/2014/main" val="3200240247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5623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1594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16532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6605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27683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83738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1507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86834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3293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3059" y="1981200"/>
            <a:ext cx="2450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Memory 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909" y="242586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88818" y="242586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62400" y="245621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93303"/>
              </p:ext>
            </p:extLst>
          </p:nvPr>
        </p:nvGraphicFramePr>
        <p:xfrm>
          <a:off x="6089870" y="2667000"/>
          <a:ext cx="2206844" cy="20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11">
                  <a:extLst>
                    <a:ext uri="{9D8B030D-6E8A-4147-A177-3AD203B41FA5}">
                      <a16:colId xmlns:a16="http://schemas.microsoft.com/office/drawing/2014/main" val="1515051475"/>
                    </a:ext>
                  </a:extLst>
                </a:gridCol>
                <a:gridCol w="551711">
                  <a:extLst>
                    <a:ext uri="{9D8B030D-6E8A-4147-A177-3AD203B41FA5}">
                      <a16:colId xmlns:a16="http://schemas.microsoft.com/office/drawing/2014/main" val="3513083080"/>
                    </a:ext>
                  </a:extLst>
                </a:gridCol>
                <a:gridCol w="551711">
                  <a:extLst>
                    <a:ext uri="{9D8B030D-6E8A-4147-A177-3AD203B41FA5}">
                      <a16:colId xmlns:a16="http://schemas.microsoft.com/office/drawing/2014/main" val="928609868"/>
                    </a:ext>
                  </a:extLst>
                </a:gridCol>
                <a:gridCol w="551711">
                  <a:extLst>
                    <a:ext uri="{9D8B030D-6E8A-4147-A177-3AD203B41FA5}">
                      <a16:colId xmlns:a16="http://schemas.microsoft.com/office/drawing/2014/main" val="1900746494"/>
                    </a:ext>
                  </a:extLst>
                </a:gridCol>
              </a:tblGrid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marL="0" marR="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endParaRPr lang="en-US" sz="2400" baseline="-25000" dirty="0"/>
                    </a:p>
                  </a:txBody>
                  <a:tcPr marL="0" marR="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8000" marB="10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0" marR="0" marT="108000" marB="10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52445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68776"/>
                  </a:ext>
                </a:extLst>
              </a:tr>
              <a:tr h="3011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706719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785751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88667"/>
                  </a:ext>
                </a:extLst>
              </a:tr>
            </a:tbl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2262769" y="974746"/>
            <a:ext cx="4487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A</a:t>
            </a:r>
            <a:r>
              <a:rPr lang="en-US" sz="5400" baseline="-25000" dirty="0">
                <a:solidFill>
                  <a:schemeClr val="accent1"/>
                </a:solidFill>
              </a:rPr>
              <a:t>0</a:t>
            </a:r>
            <a:r>
              <a:rPr lang="en-US" sz="5400" dirty="0">
                <a:solidFill>
                  <a:schemeClr val="accent1"/>
                </a:solidFill>
              </a:rPr>
              <a:t>+B</a:t>
            </a:r>
            <a:r>
              <a:rPr lang="en-US" sz="5400" baseline="-25000" dirty="0">
                <a:solidFill>
                  <a:schemeClr val="accent1"/>
                </a:solidFill>
              </a:rPr>
              <a:t>0</a:t>
            </a:r>
            <a:r>
              <a:rPr lang="en-US" sz="5400" dirty="0"/>
              <a:t> </a:t>
            </a:r>
            <a:r>
              <a:rPr lang="en-US" sz="5400" dirty="0">
                <a:sym typeface="Wingdings" panose="05000000000000000000" pitchFamily="2" charset="2"/>
              </a:rPr>
              <a:t></a:t>
            </a:r>
            <a:r>
              <a:rPr lang="en-US" sz="5400" dirty="0" err="1">
                <a:solidFill>
                  <a:schemeClr val="accent3"/>
                </a:solidFill>
                <a:sym typeface="Wingdings" panose="05000000000000000000" pitchFamily="2" charset="2"/>
              </a:rPr>
              <a:t>C</a:t>
            </a:r>
            <a:r>
              <a:rPr lang="en-US" sz="5400" baseline="-25000" dirty="0" err="1">
                <a:solidFill>
                  <a:schemeClr val="accent3"/>
                </a:solidFill>
                <a:sym typeface="Wingdings" panose="05000000000000000000" pitchFamily="2" charset="2"/>
              </a:rPr>
              <a:t>out</a:t>
            </a:r>
            <a:r>
              <a:rPr lang="en-US" sz="5400" baseline="-25000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5400" dirty="0">
                <a:sym typeface="Wingdings" panose="05000000000000000000" pitchFamily="2" charset="2"/>
              </a:rPr>
              <a:t>, </a:t>
            </a:r>
            <a:r>
              <a:rPr lang="en-US" sz="5400" dirty="0">
                <a:solidFill>
                  <a:schemeClr val="accent3"/>
                </a:solidFill>
                <a:sym typeface="Wingdings" panose="05000000000000000000" pitchFamily="2" charset="2"/>
              </a:rPr>
              <a:t>S</a:t>
            </a:r>
            <a:endParaRPr lang="en-US" sz="5400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245592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</a:t>
            </a:r>
            <a:r>
              <a:rPr lang="en-US" sz="2400" baseline="-25000" dirty="0" err="1"/>
              <a:t>out</a:t>
            </a:r>
            <a:endParaRPr lang="en-US" sz="2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68595" y="2068830"/>
            <a:ext cx="372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Half Adder Truth table</a:t>
            </a:r>
          </a:p>
        </p:txBody>
      </p:sp>
    </p:spTree>
    <p:extLst>
      <p:ext uri="{BB962C8B-B14F-4D97-AF65-F5344CB8AC3E}">
        <p14:creationId xmlns:p14="http://schemas.microsoft.com/office/powerpoint/2010/main" val="161607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3565208" y="3259163"/>
            <a:ext cx="360000" cy="29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946294" y="3259163"/>
            <a:ext cx="360000" cy="29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10205" y="3267630"/>
            <a:ext cx="339091" cy="29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212341" y="3267630"/>
            <a:ext cx="339091" cy="29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52" y="0"/>
            <a:ext cx="8121482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Associative Vector Addition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8FC6-D969-41C5-B546-6472C949255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75494"/>
              </p:ext>
            </p:extLst>
          </p:nvPr>
        </p:nvGraphicFramePr>
        <p:xfrm>
          <a:off x="381000" y="2894922"/>
          <a:ext cx="3943991" cy="328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99">
                  <a:extLst>
                    <a:ext uri="{9D8B030D-6E8A-4147-A177-3AD203B41FA5}">
                      <a16:colId xmlns:a16="http://schemas.microsoft.com/office/drawing/2014/main" val="3683881086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500127631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177893553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160873378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1752192865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507686434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937898126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2446034600"/>
                    </a:ext>
                  </a:extLst>
                </a:gridCol>
                <a:gridCol w="394399">
                  <a:extLst>
                    <a:ext uri="{9D8B030D-6E8A-4147-A177-3AD203B41FA5}">
                      <a16:colId xmlns:a16="http://schemas.microsoft.com/office/drawing/2014/main" val="360422646"/>
                    </a:ext>
                  </a:extLst>
                </a:gridCol>
                <a:gridCol w="394400">
                  <a:extLst>
                    <a:ext uri="{9D8B030D-6E8A-4147-A177-3AD203B41FA5}">
                      <a16:colId xmlns:a16="http://schemas.microsoft.com/office/drawing/2014/main" val="3200240247"/>
                    </a:ext>
                  </a:extLst>
                </a:gridCol>
              </a:tblGrid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5623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81594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16532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6605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27683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83738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15079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86834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3293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3059" y="1981200"/>
            <a:ext cx="2450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Memory map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8102"/>
              </p:ext>
            </p:extLst>
          </p:nvPr>
        </p:nvGraphicFramePr>
        <p:xfrm>
          <a:off x="6089870" y="2667000"/>
          <a:ext cx="2206844" cy="20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11">
                  <a:extLst>
                    <a:ext uri="{9D8B030D-6E8A-4147-A177-3AD203B41FA5}">
                      <a16:colId xmlns:a16="http://schemas.microsoft.com/office/drawing/2014/main" val="1515051475"/>
                    </a:ext>
                  </a:extLst>
                </a:gridCol>
                <a:gridCol w="551711">
                  <a:extLst>
                    <a:ext uri="{9D8B030D-6E8A-4147-A177-3AD203B41FA5}">
                      <a16:colId xmlns:a16="http://schemas.microsoft.com/office/drawing/2014/main" val="3513083080"/>
                    </a:ext>
                  </a:extLst>
                </a:gridCol>
                <a:gridCol w="551711">
                  <a:extLst>
                    <a:ext uri="{9D8B030D-6E8A-4147-A177-3AD203B41FA5}">
                      <a16:colId xmlns:a16="http://schemas.microsoft.com/office/drawing/2014/main" val="928609868"/>
                    </a:ext>
                  </a:extLst>
                </a:gridCol>
                <a:gridCol w="551711">
                  <a:extLst>
                    <a:ext uri="{9D8B030D-6E8A-4147-A177-3AD203B41FA5}">
                      <a16:colId xmlns:a16="http://schemas.microsoft.com/office/drawing/2014/main" val="1900746494"/>
                    </a:ext>
                  </a:extLst>
                </a:gridCol>
              </a:tblGrid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marL="0" marR="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endParaRPr lang="en-US" sz="2400" baseline="-25000" dirty="0"/>
                    </a:p>
                  </a:txBody>
                  <a:tcPr marL="0" marR="0" marT="108000" marB="10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2400" baseline="-25000" dirty="0" err="1">
                          <a:solidFill>
                            <a:schemeClr val="tx1"/>
                          </a:solidFill>
                        </a:rPr>
                        <a:t>out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108000" marB="10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0" marR="0" marT="108000" marB="10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52445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68776"/>
                  </a:ext>
                </a:extLst>
              </a:tr>
              <a:tr h="3011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706719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785751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288667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268595" y="2068830"/>
            <a:ext cx="372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Half Adder Truth table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071582" y="3258840"/>
            <a:ext cx="1091218" cy="325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2" y="2794934"/>
            <a:ext cx="1820591" cy="2507214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7205496" y="3250901"/>
            <a:ext cx="1091218" cy="325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560065" y="3261534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926188" y="3261534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564949" y="4748124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931072" y="4748124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73052" y="3260429"/>
            <a:ext cx="3949737" cy="325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81000" y="4749295"/>
            <a:ext cx="3962400" cy="325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Pentagon 83"/>
          <p:cNvSpPr/>
          <p:nvPr/>
        </p:nvSpPr>
        <p:spPr>
          <a:xfrm>
            <a:off x="2362200" y="914400"/>
            <a:ext cx="2667000" cy="83784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dirty="0"/>
              <a:t>Compare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4428961" y="914403"/>
            <a:ext cx="2291412" cy="838197"/>
            <a:chOff x="3661246" y="1064559"/>
            <a:chExt cx="2291412" cy="1071231"/>
          </a:xfrm>
        </p:grpSpPr>
        <p:sp>
          <p:nvSpPr>
            <p:cNvPr id="85" name="Chevron 84"/>
            <p:cNvSpPr/>
            <p:nvPr/>
          </p:nvSpPr>
          <p:spPr>
            <a:xfrm>
              <a:off x="3661246" y="1065013"/>
              <a:ext cx="2291412" cy="1070777"/>
            </a:xfrm>
            <a:prstGeom prst="chevron">
              <a:avLst>
                <a:gd name="adj" fmla="val 54866"/>
              </a:avLst>
            </a:prstGeom>
            <a:solidFill>
              <a:srgbClr val="C3D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Write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312521" y="1064559"/>
              <a:ext cx="640137" cy="1070776"/>
            </a:xfrm>
            <a:prstGeom prst="rect">
              <a:avLst/>
            </a:prstGeom>
            <a:solidFill>
              <a:srgbClr val="C3D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6070600" y="3624600"/>
            <a:ext cx="1091218" cy="325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81000" y="4004310"/>
            <a:ext cx="3962400" cy="325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88948" y="5081270"/>
            <a:ext cx="3954452" cy="325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203440" y="3611980"/>
            <a:ext cx="1091218" cy="325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561035" y="4004310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927158" y="4004310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560521" y="5076190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926644" y="5076190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203440" y="3995480"/>
            <a:ext cx="1091218" cy="325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561539" y="5433274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27662" y="5433274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562478" y="3632043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28601" y="3632043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1028" name="Picture 4" descr="Image result for checkmar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2" t="11037" r="11513" b="13963"/>
          <a:stretch/>
        </p:blipFill>
        <p:spPr bwMode="auto">
          <a:xfrm>
            <a:off x="8321254" y="3145927"/>
            <a:ext cx="470492" cy="4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Image result for checkmar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2" t="11037" r="11513" b="13963"/>
          <a:stretch/>
        </p:blipFill>
        <p:spPr bwMode="auto">
          <a:xfrm>
            <a:off x="8340592" y="3528422"/>
            <a:ext cx="470492" cy="4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checkmar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2" t="11037" r="11513" b="13963"/>
          <a:stretch/>
        </p:blipFill>
        <p:spPr bwMode="auto">
          <a:xfrm>
            <a:off x="8362363" y="3905908"/>
            <a:ext cx="470492" cy="4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203440" y="4363964"/>
            <a:ext cx="1091218" cy="325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4" descr="Image result for checkmar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2" t="11037" r="11513" b="13963"/>
          <a:stretch/>
        </p:blipFill>
        <p:spPr bwMode="auto">
          <a:xfrm>
            <a:off x="8362363" y="4251528"/>
            <a:ext cx="470492" cy="4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3938356" y="4375339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60065" y="4375339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38356" y="5794796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60065" y="5794796"/>
            <a:ext cx="378313" cy="331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3909" y="242586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988818" y="242586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62400" y="245621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52800" y="245592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</a:t>
            </a:r>
            <a:r>
              <a:rPr lang="en-US" sz="2400" baseline="-25000" dirty="0" err="1"/>
              <a:t>out</a:t>
            </a:r>
            <a:endParaRPr lang="en-US" sz="2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997979" y="3287823"/>
            <a:ext cx="1268937" cy="40011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Evaluation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62" grpId="0" animBg="1"/>
      <p:bldP spid="62" grpId="1" animBg="1"/>
      <p:bldP spid="62" grpId="2" animBg="1"/>
      <p:bldP spid="62" grpId="3" animBg="1"/>
      <p:bldP spid="61" grpId="0" animBg="1"/>
      <p:bldP spid="61" grpId="1" animBg="1"/>
      <p:bldP spid="61" grpId="2" animBg="1"/>
      <p:bldP spid="61" grpId="3" animBg="1"/>
      <p:bldP spid="63" grpId="0" animBg="1"/>
      <p:bldP spid="63" grpId="1" animBg="1"/>
      <p:bldP spid="72" grpId="0" animBg="1"/>
      <p:bldP spid="72" grpId="1" animBg="1"/>
      <p:bldP spid="73" grpId="0" animBg="1"/>
      <p:bldP spid="74" grpId="0" animBg="1"/>
      <p:bldP spid="75" grpId="0" animBg="1"/>
      <p:bldP spid="76" grpId="0" animBg="1"/>
      <p:bldP spid="77" grpId="0" animBg="1"/>
      <p:bldP spid="77" grpId="1" animBg="1"/>
      <p:bldP spid="78" grpId="0" animBg="1"/>
      <p:bldP spid="78" grpId="1" animBg="1"/>
      <p:bldP spid="84" grpId="0" animBg="1"/>
      <p:bldP spid="84" grpId="1" animBg="1"/>
      <p:bldP spid="84" grpId="2" animBg="1"/>
      <p:bldP spid="84" grpId="3" animBg="1"/>
      <p:bldP spid="84" grpId="4" animBg="1"/>
      <p:bldP spid="92" grpId="0" animBg="1"/>
      <p:bldP spid="92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8" grpId="0" animBg="1"/>
      <p:bldP spid="99" grpId="0" animBg="1"/>
      <p:bldP spid="100" grpId="0" animBg="1"/>
      <p:bldP spid="40" grpId="0" animBg="1"/>
      <p:bldP spid="40" grpId="1" animBg="1"/>
      <p:bldP spid="42" grpId="0" animBg="1"/>
      <p:bldP spid="43" grpId="0" animBg="1"/>
      <p:bldP spid="44" grpId="0" animBg="1"/>
      <p:bldP spid="45" grpId="0" animBg="1"/>
      <p:bldP spid="49" grpId="0" animBg="1"/>
      <p:bldP spid="49" grpId="2" animBg="1"/>
      <p:bldP spid="52" grpId="0" animBg="1"/>
      <p:bldP spid="53" grpId="0" animBg="1"/>
      <p:bldP spid="54" grpId="0" animBg="1"/>
      <p:bldP spid="55" grpId="0" animBg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|0.7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1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0.9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7.2|1.4|3.3|4.4|2.4|3.5|1.9|5.9|1.3|0.8|0.9|0.6|0.5|0.5|0.3|0.4|0.8|0.9|0.8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4|0.8|0.9|0.6|3.5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2.2|3.9|1.9|8.1|1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3|3.8|4.7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15052</TotalTime>
  <Words>1849</Words>
  <Application>Microsoft Office PowerPoint</Application>
  <PresentationFormat>On-screen Show (4:3)</PresentationFormat>
  <Paragraphs>799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Helvetica</vt:lpstr>
      <vt:lpstr>Wingdings</vt:lpstr>
      <vt:lpstr>Office Theme</vt:lpstr>
      <vt:lpstr>BioSEAL:  In-Memory Biological Sequence Alignment Accelerator for Large-Scale Genomic Data</vt:lpstr>
      <vt:lpstr>Part 1: Background and Previous Work</vt:lpstr>
      <vt:lpstr>Motivation: Overcome the von Neumann Bottleneck</vt:lpstr>
      <vt:lpstr>Background: Content Addressable Memory</vt:lpstr>
      <vt:lpstr>Content Addressable Memory (CAM)</vt:lpstr>
      <vt:lpstr>Content Addressable Memory (CAM)</vt:lpstr>
      <vt:lpstr>Associative Processing</vt:lpstr>
      <vt:lpstr>Toy Example: Associative Vector Addition</vt:lpstr>
      <vt:lpstr>Example: Associative Vector Addition</vt:lpstr>
      <vt:lpstr>Example: Associative Vector Addition</vt:lpstr>
      <vt:lpstr>Associative Processing – Main Takeaway</vt:lpstr>
      <vt:lpstr>So What’s New? Memristors</vt:lpstr>
      <vt:lpstr>Resistive CAM Bitcell</vt:lpstr>
      <vt:lpstr>ReCAM Crossbar – Single Chip</vt:lpstr>
      <vt:lpstr>Compare in ReCAM</vt:lpstr>
      <vt:lpstr>ReCAM Operations</vt:lpstr>
      <vt:lpstr>Part 2: Our Contribution, BioSEAL</vt:lpstr>
      <vt:lpstr>ReCAM Drawback #1</vt:lpstr>
      <vt:lpstr>NAND ReCAM</vt:lpstr>
      <vt:lpstr>ReCAM Drawback #2</vt:lpstr>
      <vt:lpstr>Batch-Write TAG</vt:lpstr>
      <vt:lpstr>BW-ReCAM</vt:lpstr>
      <vt:lpstr>BioSEAL  Array</vt:lpstr>
      <vt:lpstr>Local Sequence Alignment on BioSEAL</vt:lpstr>
      <vt:lpstr>Multi Smith-Waterman on BioSEAL</vt:lpstr>
      <vt:lpstr>Performance and Energy Efficiency Comparison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leonid.yavits</dc:creator>
  <cp:lastModifiedBy>Roman Kaplan</cp:lastModifiedBy>
  <cp:revision>1151</cp:revision>
  <dcterms:created xsi:type="dcterms:W3CDTF">2016-02-24T17:09:26Z</dcterms:created>
  <dcterms:modified xsi:type="dcterms:W3CDTF">2020-09-30T10:04:21Z</dcterms:modified>
</cp:coreProperties>
</file>