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256" r:id="rId3"/>
    <p:sldId id="257" r:id="rId4"/>
    <p:sldId id="261" r:id="rId5"/>
    <p:sldId id="287" r:id="rId6"/>
    <p:sldId id="291" r:id="rId7"/>
    <p:sldId id="267" r:id="rId8"/>
    <p:sldId id="269" r:id="rId9"/>
    <p:sldId id="289" r:id="rId10"/>
    <p:sldId id="273" r:id="rId11"/>
    <p:sldId id="275" r:id="rId12"/>
    <p:sldId id="279" r:id="rId13"/>
    <p:sldId id="290" r:id="rId14"/>
    <p:sldId id="28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6" autoAdjust="0"/>
    <p:restoredTop sz="94660"/>
  </p:normalViewPr>
  <p:slideViewPr>
    <p:cSldViewPr snapToGrid="0">
      <p:cViewPr>
        <p:scale>
          <a:sx n="51" d="100"/>
          <a:sy n="51" d="100"/>
        </p:scale>
        <p:origin x="1268" y="3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68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F3386-67B4-4A6D-9499-B61AE108970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A885C-2E90-416B-8319-D1E8006C4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021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A885C-2E90-416B-8319-D1E8006C4E9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5153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11175" y="1049338"/>
            <a:ext cx="5924550" cy="3333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A0D67-EDAE-48EC-829F-B147F9799060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58809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11175" y="1049338"/>
            <a:ext cx="5924550" cy="3333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6A0D67-EDAE-48EC-829F-B147F9799060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688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11175" y="1049338"/>
            <a:ext cx="5924550" cy="3333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6A0D67-EDAE-48EC-829F-B147F9799060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968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11175" y="1049338"/>
            <a:ext cx="5924550" cy="3333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6A0D67-EDAE-48EC-829F-B147F9799060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37407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11175" y="1049338"/>
            <a:ext cx="5924550" cy="3333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6A0D67-EDAE-48EC-829F-B147F9799060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12323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11175" y="1049338"/>
            <a:ext cx="5924550" cy="3333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6A0D67-EDAE-48EC-829F-B147F9799060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0343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11175" y="1049338"/>
            <a:ext cx="5924550" cy="3333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6A0D67-EDAE-48EC-829F-B147F9799060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20507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11175" y="1049338"/>
            <a:ext cx="5924550" cy="3333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6A0D67-EDAE-48EC-829F-B147F9799060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22804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11175" y="1049338"/>
            <a:ext cx="5924550" cy="3333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6A0D67-EDAE-48EC-829F-B147F9799060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52466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11175" y="1049338"/>
            <a:ext cx="5924550" cy="3333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6A0D67-EDAE-48EC-829F-B147F9799060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3415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1762-42FF-469B-9A74-4C46E0C36A65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72A7-6242-4419-893E-73177C0A6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342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1762-42FF-469B-9A74-4C46E0C36A65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72A7-6242-4419-893E-73177C0A6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054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1762-42FF-469B-9A74-4C46E0C36A65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72A7-6242-4419-893E-73177C0A6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533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/>
          <p:cNvSpPr/>
          <p:nvPr userDrawn="1"/>
        </p:nvSpPr>
        <p:spPr>
          <a:xfrm>
            <a:off x="0" y="6434433"/>
            <a:ext cx="12192000" cy="4235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li"/>
              <a:ea typeface="+mn-ea"/>
              <a:cs typeface="+mn-cs"/>
            </a:endParaRPr>
          </a:p>
        </p:txBody>
      </p:sp>
      <p:sp>
        <p:nvSpPr>
          <p:cNvPr id="18" name="Rechteck 17"/>
          <p:cNvSpPr/>
          <p:nvPr userDrawn="1"/>
        </p:nvSpPr>
        <p:spPr>
          <a:xfrm>
            <a:off x="824362" y="2506495"/>
            <a:ext cx="11366341" cy="1824000"/>
          </a:xfrm>
          <a:prstGeom prst="rect">
            <a:avLst/>
          </a:prstGeom>
          <a:solidFill>
            <a:schemeClr val="bg2"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FAB90"/>
              </a:solidFill>
              <a:effectLst/>
              <a:uLnTx/>
              <a:uFillTx/>
              <a:latin typeface="Muli"/>
              <a:ea typeface="+mn-ea"/>
              <a:cs typeface="+mn-cs"/>
            </a:endParaRPr>
          </a:p>
        </p:txBody>
      </p:sp>
      <p:sp>
        <p:nvSpPr>
          <p:cNvPr id="17" name="Rechteck 16"/>
          <p:cNvSpPr/>
          <p:nvPr userDrawn="1"/>
        </p:nvSpPr>
        <p:spPr>
          <a:xfrm>
            <a:off x="681744" y="2506495"/>
            <a:ext cx="78307" cy="1824000"/>
          </a:xfrm>
          <a:prstGeom prst="rect">
            <a:avLst/>
          </a:prstGeom>
          <a:gradFill>
            <a:gsLst>
              <a:gs pos="0">
                <a:srgbClr val="83D4EE"/>
              </a:gs>
              <a:gs pos="100000">
                <a:srgbClr val="376591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EA88E"/>
              </a:solidFill>
              <a:effectLst/>
              <a:uLnTx/>
              <a:uFillTx/>
              <a:latin typeface="Muli"/>
              <a:ea typeface="+mn-ea"/>
              <a:cs typeface="+mn-cs"/>
            </a:endParaRPr>
          </a:p>
        </p:txBody>
      </p:sp>
      <p:sp>
        <p:nvSpPr>
          <p:cNvPr id="19" name="Rechteck 18"/>
          <p:cNvSpPr/>
          <p:nvPr userDrawn="1"/>
        </p:nvSpPr>
        <p:spPr>
          <a:xfrm>
            <a:off x="744" y="2506495"/>
            <a:ext cx="615392" cy="1824000"/>
          </a:xfrm>
          <a:prstGeom prst="rect">
            <a:avLst/>
          </a:prstGeom>
          <a:solidFill>
            <a:schemeClr val="bg2"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l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3970" y="2678063"/>
            <a:ext cx="9120001" cy="960000"/>
          </a:xfrm>
          <a:prstGeom prst="rect">
            <a:avLst/>
          </a:prstGeom>
        </p:spPr>
        <p:txBody>
          <a:bodyPr anchor="ctr"/>
          <a:lstStyle>
            <a:lvl1pPr algn="l">
              <a:defRPr sz="4267" cap="none" baseline="0">
                <a:solidFill>
                  <a:schemeClr val="tx1"/>
                </a:solidFill>
                <a:latin typeface="Muli SemiBold" panose="000007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1515" y="3694885"/>
            <a:ext cx="9120000" cy="4320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133">
                <a:solidFill>
                  <a:srgbClr val="4677A0"/>
                </a:solidFill>
                <a:latin typeface="Muli" panose="00000500000000000000" pitchFamily="2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Rechteck 7"/>
          <p:cNvSpPr/>
          <p:nvPr userDrawn="1"/>
        </p:nvSpPr>
        <p:spPr>
          <a:xfrm rot="2700000">
            <a:off x="10801040" y="1895651"/>
            <a:ext cx="72000" cy="316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li"/>
              <a:ea typeface="+mn-ea"/>
              <a:cs typeface="+mn-cs"/>
            </a:endParaRPr>
          </a:p>
        </p:txBody>
      </p:sp>
      <p:sp>
        <p:nvSpPr>
          <p:cNvPr id="16" name="Rechteck 15"/>
          <p:cNvSpPr/>
          <p:nvPr userDrawn="1"/>
        </p:nvSpPr>
        <p:spPr>
          <a:xfrm rot="-2700000">
            <a:off x="11611860" y="2215500"/>
            <a:ext cx="72000" cy="158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li"/>
              <a:ea typeface="+mn-ea"/>
              <a:cs typeface="+mn-cs"/>
            </a:endParaRPr>
          </a:p>
        </p:txBody>
      </p:sp>
      <p:pic>
        <p:nvPicPr>
          <p:cNvPr id="1026" name="Picture 2" descr="http://tu-dresden.de/service/publizieren/cd/1_basiselemente/01_logo/dat/tud/logo_blau_2133x626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03" y="341007"/>
            <a:ext cx="1962632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0509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00" y="384000"/>
            <a:ext cx="8640000" cy="574080"/>
          </a:xfrm>
          <a:prstGeom prst="rect">
            <a:avLst/>
          </a:prstGeom>
        </p:spPr>
        <p:txBody>
          <a:bodyPr anchor="ctr"/>
          <a:lstStyle>
            <a:lvl1pPr>
              <a:defRPr sz="3200" b="0">
                <a:solidFill>
                  <a:schemeClr val="tx1"/>
                </a:solidFill>
                <a:latin typeface="Muli" panose="00000500000000000000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00" y="1296000"/>
            <a:ext cx="11712000" cy="5040000"/>
          </a:xfrm>
          <a:prstGeom prst="rect">
            <a:avLst/>
          </a:prstGeom>
        </p:spPr>
        <p:txBody>
          <a:bodyPr lIns="0"/>
          <a:lstStyle>
            <a:lvl1pPr marL="120648" indent="-120648">
              <a:lnSpc>
                <a:spcPts val="2933"/>
              </a:lnSpc>
              <a:buFont typeface="Muli" panose="00000500000000000000" pitchFamily="2" charset="0"/>
              <a:buChar char=" "/>
              <a:defRPr sz="2200" b="0" i="1" cap="none" baseline="0">
                <a:solidFill>
                  <a:srgbClr val="4677A0"/>
                </a:solidFill>
                <a:latin typeface="Muli" panose="00000500000000000000" pitchFamily="2" charset="0"/>
              </a:defRPr>
            </a:lvl1pPr>
            <a:lvl2pPr marL="596885" indent="-239178">
              <a:buFont typeface="Arial" panose="020B0604020202020204" pitchFamily="34" charset="0"/>
              <a:buChar char="▪"/>
              <a:defRPr sz="1867" b="0">
                <a:solidFill>
                  <a:schemeClr val="tx1"/>
                </a:solidFill>
                <a:latin typeface="Muli" panose="00000500000000000000" pitchFamily="2" charset="0"/>
              </a:defRPr>
            </a:lvl2pPr>
            <a:lvl3pPr marL="836063" indent="-239178">
              <a:buFont typeface="Muli" panose="00000500000000000000" pitchFamily="2" charset="0"/>
              <a:buChar char="-"/>
              <a:defRPr sz="1600" b="0">
                <a:solidFill>
                  <a:schemeClr val="tx1"/>
                </a:solidFill>
                <a:latin typeface="Muli" panose="00000500000000000000" pitchFamily="2" charset="0"/>
              </a:defRPr>
            </a:lvl3pPr>
            <a:lvl4pPr marL="1600160" indent="-228594">
              <a:buFont typeface="Arial" panose="020B0604020202020204" pitchFamily="34" charset="0"/>
              <a:buChar char="•"/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Rechteck 7"/>
          <p:cNvSpPr/>
          <p:nvPr userDrawn="1"/>
        </p:nvSpPr>
        <p:spPr>
          <a:xfrm>
            <a:off x="1104000" y="6624000"/>
            <a:ext cx="10224000" cy="19200"/>
          </a:xfrm>
          <a:prstGeom prst="rect">
            <a:avLst/>
          </a:prstGeom>
          <a:gradFill>
            <a:gsLst>
              <a:gs pos="0">
                <a:srgbClr val="83D4EE"/>
              </a:gs>
              <a:gs pos="100000">
                <a:srgbClr val="376591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li"/>
              <a:ea typeface="+mn-ea"/>
              <a:cs typeface="+mn-cs"/>
            </a:endParaRPr>
          </a:p>
        </p:txBody>
      </p:sp>
      <p:sp>
        <p:nvSpPr>
          <p:cNvPr id="4" name="Textfeld 3"/>
          <p:cNvSpPr txBox="1"/>
          <p:nvPr userDrawn="1"/>
        </p:nvSpPr>
        <p:spPr>
          <a:xfrm>
            <a:off x="11404800" y="6432000"/>
            <a:ext cx="7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55248-381E-4BFB-B17D-8BA51DD9B06D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4C4D4D"/>
                </a:solidFill>
                <a:effectLst/>
                <a:uLnTx/>
                <a:uFillTx/>
                <a:latin typeface="Muli"/>
                <a:ea typeface="+mn-ea"/>
                <a:cs typeface="+mn-cs"/>
              </a:rPr>
              <a:pPr marL="0" marR="0" lvl="0" indent="0" algn="ct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de-DE" sz="1800" b="0" i="0" u="none" strike="noStrike" kern="1200" cap="none" spc="0" normalizeH="0" baseline="0" noProof="0" dirty="0" err="1" smtClean="0">
              <a:ln>
                <a:noFill/>
              </a:ln>
              <a:solidFill>
                <a:srgbClr val="4C4D4D"/>
              </a:solidFill>
              <a:effectLst/>
              <a:uLnTx/>
              <a:uFillTx/>
              <a:latin typeface="Mul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5123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hne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00" y="384000"/>
            <a:ext cx="8640000" cy="574080"/>
          </a:xfrm>
          <a:prstGeom prst="rect">
            <a:avLst/>
          </a:prstGeom>
        </p:spPr>
        <p:txBody>
          <a:bodyPr anchor="ctr"/>
          <a:lstStyle>
            <a:lvl1pPr>
              <a:defRPr sz="3200" b="0">
                <a:solidFill>
                  <a:schemeClr val="tx1"/>
                </a:solidFill>
                <a:latin typeface="Muli" panose="00000500000000000000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hteck 7"/>
          <p:cNvSpPr/>
          <p:nvPr userDrawn="1"/>
        </p:nvSpPr>
        <p:spPr>
          <a:xfrm>
            <a:off x="1104000" y="6624000"/>
            <a:ext cx="10224000" cy="19200"/>
          </a:xfrm>
          <a:prstGeom prst="rect">
            <a:avLst/>
          </a:prstGeom>
          <a:gradFill>
            <a:gsLst>
              <a:gs pos="0">
                <a:srgbClr val="83D4EE"/>
              </a:gs>
              <a:gs pos="100000">
                <a:srgbClr val="376591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li"/>
              <a:ea typeface="+mn-ea"/>
              <a:cs typeface="+mn-cs"/>
            </a:endParaRPr>
          </a:p>
        </p:txBody>
      </p:sp>
      <p:sp>
        <p:nvSpPr>
          <p:cNvPr id="4" name="Textfeld 3"/>
          <p:cNvSpPr txBox="1"/>
          <p:nvPr userDrawn="1"/>
        </p:nvSpPr>
        <p:spPr>
          <a:xfrm>
            <a:off x="11404800" y="6432000"/>
            <a:ext cx="7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55248-381E-4BFB-B17D-8BA51DD9B06D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4C4D4D"/>
                </a:solidFill>
                <a:effectLst/>
                <a:uLnTx/>
                <a:uFillTx/>
                <a:latin typeface="Muli"/>
                <a:ea typeface="+mn-ea"/>
                <a:cs typeface="+mn-cs"/>
              </a:rPr>
              <a:pPr marL="0" marR="0" lvl="0" indent="0" algn="ct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de-DE" sz="1800" b="0" i="0" u="none" strike="noStrike" kern="1200" cap="none" spc="0" normalizeH="0" baseline="0" noProof="0" dirty="0" err="1" smtClean="0">
              <a:ln>
                <a:noFill/>
              </a:ln>
              <a:solidFill>
                <a:srgbClr val="4C4D4D"/>
              </a:solidFill>
              <a:effectLst/>
              <a:uLnTx/>
              <a:uFillTx/>
              <a:latin typeface="Mul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35011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0" y="2853000"/>
            <a:ext cx="12192000" cy="1152000"/>
          </a:xfrm>
          <a:prstGeom prst="rect">
            <a:avLst/>
          </a:prstGeom>
          <a:gradFill flip="none" rotWithShape="1">
            <a:gsLst>
              <a:gs pos="37000">
                <a:srgbClr val="5087B4"/>
              </a:gs>
              <a:gs pos="100000">
                <a:srgbClr val="376591"/>
              </a:gs>
            </a:gsLst>
            <a:lin ang="13500000" scaled="1"/>
            <a:tileRect/>
          </a:gradFill>
          <a:ln>
            <a:noFill/>
          </a:ln>
          <a:effectLst>
            <a:reflection endPos="0" dir="5400000" sy="-100000" algn="bl" rotWithShape="0"/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li"/>
              <a:ea typeface="+mn-ea"/>
              <a:cs typeface="+mn-cs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984000" y="3141000"/>
            <a:ext cx="10080000" cy="576000"/>
          </a:xfrm>
          <a:prstGeom prst="rect">
            <a:avLst/>
          </a:prstGeom>
        </p:spPr>
        <p:txBody>
          <a:bodyPr anchor="ctr"/>
          <a:lstStyle>
            <a:lvl1pPr algn="l">
              <a:defRPr sz="3733">
                <a:solidFill>
                  <a:schemeClr val="bg1"/>
                </a:solidFill>
                <a:latin typeface="Muli SemiBold" panose="00000700000000000000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4" name="Rechteck 3"/>
          <p:cNvSpPr/>
          <p:nvPr userDrawn="1"/>
        </p:nvSpPr>
        <p:spPr>
          <a:xfrm>
            <a:off x="681744" y="2853000"/>
            <a:ext cx="48000" cy="11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EA88E"/>
              </a:solidFill>
              <a:effectLst/>
              <a:uLnTx/>
              <a:uFillTx/>
              <a:latin typeface="Muli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 userDrawn="1"/>
        </p:nvSpPr>
        <p:spPr>
          <a:xfrm rot="2700000">
            <a:off x="11443965" y="2364884"/>
            <a:ext cx="24000" cy="2016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li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 userDrawn="1"/>
        </p:nvSpPr>
        <p:spPr>
          <a:xfrm rot="8100000">
            <a:off x="11830967" y="2670448"/>
            <a:ext cx="24000" cy="1056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l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9160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0000" y="384000"/>
            <a:ext cx="8640000" cy="576000"/>
          </a:xfrm>
          <a:prstGeom prst="rect">
            <a:avLst/>
          </a:prstGeom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Muli" panose="00000500000000000000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00" y="1296000"/>
            <a:ext cx="5664000" cy="5040000"/>
          </a:xfrm>
          <a:prstGeom prst="rect">
            <a:avLst/>
          </a:prstGeom>
        </p:spPr>
        <p:txBody>
          <a:bodyPr lIns="0"/>
          <a:lstStyle>
            <a:lvl1pPr marL="118530" indent="-118530">
              <a:lnSpc>
                <a:spcPts val="2933"/>
              </a:lnSpc>
              <a:buFont typeface="Muli" panose="00000500000000000000" pitchFamily="2" charset="0"/>
              <a:buChar char=" "/>
              <a:defRPr sz="2200" b="0" i="1" cap="none" baseline="0">
                <a:solidFill>
                  <a:srgbClr val="4677A0"/>
                </a:solidFill>
                <a:latin typeface="Muli" panose="00000500000000000000" pitchFamily="2" charset="0"/>
              </a:defRPr>
            </a:lvl1pPr>
            <a:lvl2pPr marL="596885" indent="-239178">
              <a:buFont typeface="Arial" panose="020B0604020202020204" pitchFamily="34" charset="0"/>
              <a:buChar char="▪"/>
              <a:defRPr sz="1867">
                <a:solidFill>
                  <a:schemeClr val="tx1"/>
                </a:solidFill>
                <a:latin typeface="Muli" panose="00000500000000000000" pitchFamily="2" charset="0"/>
              </a:defRPr>
            </a:lvl2pPr>
            <a:lvl3pPr marL="836063" indent="-239178">
              <a:buFont typeface="Muli" panose="00000500000000000000" pitchFamily="2" charset="0"/>
              <a:buChar char="-"/>
              <a:tabLst>
                <a:tab pos="5498963" algn="l"/>
              </a:tabLst>
              <a:defRPr sz="1600">
                <a:solidFill>
                  <a:schemeClr val="tx1"/>
                </a:solidFill>
                <a:latin typeface="Muli" panose="00000500000000000000" pitchFamily="2" charset="0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6288000" y="1296000"/>
            <a:ext cx="5664000" cy="5040000"/>
          </a:xfrm>
          <a:prstGeom prst="rect">
            <a:avLst/>
          </a:prstGeom>
        </p:spPr>
        <p:txBody>
          <a:bodyPr lIns="0"/>
          <a:lstStyle>
            <a:lvl1pPr marL="118530" indent="-118530">
              <a:lnSpc>
                <a:spcPts val="2933"/>
              </a:lnSpc>
              <a:buFont typeface="Muli" panose="00000500000000000000" pitchFamily="2" charset="0"/>
              <a:buChar char=" "/>
              <a:defRPr sz="2200" b="0" i="1" cap="none" normalizeH="0" baseline="0">
                <a:solidFill>
                  <a:srgbClr val="4677A0"/>
                </a:solidFill>
                <a:latin typeface="Muli" panose="00000500000000000000" pitchFamily="2" charset="0"/>
              </a:defRPr>
            </a:lvl1pPr>
            <a:lvl2pPr marL="596885" indent="-239178">
              <a:buFont typeface="Arial" panose="020B0604020202020204" pitchFamily="34" charset="0"/>
              <a:buChar char="▪"/>
              <a:defRPr sz="1867">
                <a:solidFill>
                  <a:schemeClr val="tx1"/>
                </a:solidFill>
                <a:latin typeface="Muli" panose="00000500000000000000" pitchFamily="2" charset="0"/>
              </a:defRPr>
            </a:lvl2pPr>
            <a:lvl3pPr marL="836063" indent="-239178">
              <a:buFont typeface="Muli" panose="00000500000000000000" pitchFamily="2" charset="0"/>
              <a:buChar char="-"/>
              <a:defRPr sz="1600">
                <a:solidFill>
                  <a:schemeClr val="tx1"/>
                </a:solidFill>
                <a:latin typeface="Muli" panose="00000500000000000000" pitchFamily="2" charset="0"/>
              </a:defRPr>
            </a:lvl3pPr>
            <a:lvl4pPr marL="1600160" indent="-228594">
              <a:buFont typeface="Muli" panose="00000500000000000000" pitchFamily="2" charset="0"/>
              <a:buChar char="•"/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 marL="3657509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Rechteck 6"/>
          <p:cNvSpPr/>
          <p:nvPr userDrawn="1"/>
        </p:nvSpPr>
        <p:spPr>
          <a:xfrm>
            <a:off x="1104000" y="6624000"/>
            <a:ext cx="10224000" cy="19200"/>
          </a:xfrm>
          <a:prstGeom prst="rect">
            <a:avLst/>
          </a:prstGeom>
          <a:gradFill>
            <a:gsLst>
              <a:gs pos="0">
                <a:srgbClr val="83D4EE"/>
              </a:gs>
              <a:gs pos="100000">
                <a:srgbClr val="376591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li"/>
              <a:ea typeface="+mn-ea"/>
              <a:cs typeface="+mn-cs"/>
            </a:endParaRPr>
          </a:p>
        </p:txBody>
      </p:sp>
      <p:sp>
        <p:nvSpPr>
          <p:cNvPr id="4" name="Textfeld 3"/>
          <p:cNvSpPr txBox="1"/>
          <p:nvPr userDrawn="1"/>
        </p:nvSpPr>
        <p:spPr>
          <a:xfrm>
            <a:off x="11404800" y="6432000"/>
            <a:ext cx="7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DDD7E6-EF1D-4D76-8D7C-7B5499DA39D6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4C4D4D"/>
                </a:solidFill>
                <a:effectLst/>
                <a:uLnTx/>
                <a:uFillTx/>
                <a:latin typeface="Muli"/>
                <a:ea typeface="+mn-ea"/>
                <a:cs typeface="+mn-cs"/>
              </a:rPr>
              <a:pPr marL="0" marR="0" lvl="0" indent="0" algn="ct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de-DE" sz="1800" b="0" i="0" u="none" strike="noStrike" kern="1200" cap="none" spc="0" normalizeH="0" baseline="0" noProof="0" dirty="0" err="1" smtClean="0">
              <a:ln>
                <a:noFill/>
              </a:ln>
              <a:solidFill>
                <a:srgbClr val="4C4D4D"/>
              </a:solidFill>
              <a:effectLst/>
              <a:uLnTx/>
              <a:uFillTx/>
              <a:latin typeface="Mul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3824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0000" y="384000"/>
            <a:ext cx="8640000" cy="576000"/>
          </a:xfrm>
          <a:prstGeom prst="rect">
            <a:avLst/>
          </a:prstGeom>
        </p:spPr>
        <p:txBody>
          <a:bodyPr anchor="ctr"/>
          <a:lstStyle>
            <a:lvl1pPr>
              <a:defRPr sz="3200">
                <a:solidFill>
                  <a:srgbClr val="555555"/>
                </a:solidFill>
                <a:latin typeface="Muli" panose="00000500000000000000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00" y="1296000"/>
            <a:ext cx="3696000" cy="5040000"/>
          </a:xfrm>
          <a:prstGeom prst="rect">
            <a:avLst/>
          </a:prstGeom>
        </p:spPr>
        <p:txBody>
          <a:bodyPr lIns="0"/>
          <a:lstStyle>
            <a:lvl1pPr marL="118530" indent="-118530">
              <a:lnSpc>
                <a:spcPts val="2933"/>
              </a:lnSpc>
              <a:buFont typeface="Muli" panose="00000500000000000000" pitchFamily="2" charset="0"/>
              <a:buChar char=" "/>
              <a:defRPr sz="2200" b="0" i="1" cap="none" baseline="0">
                <a:solidFill>
                  <a:srgbClr val="4677A0"/>
                </a:solidFill>
                <a:latin typeface="Muli" panose="00000500000000000000" pitchFamily="2" charset="0"/>
              </a:defRPr>
            </a:lvl1pPr>
            <a:lvl2pPr marL="596885" indent="-239178">
              <a:buFont typeface="Arial" panose="020B0604020202020204" pitchFamily="34" charset="0"/>
              <a:buChar char="▪"/>
              <a:defRPr sz="1867">
                <a:solidFill>
                  <a:schemeClr val="tx1"/>
                </a:solidFill>
                <a:latin typeface="Muli" panose="00000500000000000000" pitchFamily="2" charset="0"/>
              </a:defRPr>
            </a:lvl2pPr>
            <a:lvl3pPr marL="836063" indent="-239178">
              <a:buFont typeface="Muli" panose="00000500000000000000" pitchFamily="2" charset="0"/>
              <a:buChar char="-"/>
              <a:defRPr sz="1600">
                <a:solidFill>
                  <a:schemeClr val="tx1"/>
                </a:solidFill>
                <a:latin typeface="Muli" panose="00000500000000000000" pitchFamily="2" charset="0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Rechteck 6"/>
          <p:cNvSpPr/>
          <p:nvPr userDrawn="1"/>
        </p:nvSpPr>
        <p:spPr>
          <a:xfrm>
            <a:off x="1104000" y="6624000"/>
            <a:ext cx="10224000" cy="19200"/>
          </a:xfrm>
          <a:prstGeom prst="rect">
            <a:avLst/>
          </a:prstGeom>
          <a:gradFill>
            <a:gsLst>
              <a:gs pos="0">
                <a:srgbClr val="83D4EE"/>
              </a:gs>
              <a:gs pos="100000">
                <a:srgbClr val="376591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li"/>
              <a:ea typeface="+mn-ea"/>
              <a:cs typeface="+mn-cs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8256000" y="1296000"/>
            <a:ext cx="3696000" cy="5040000"/>
          </a:xfrm>
          <a:prstGeom prst="rect">
            <a:avLst/>
          </a:prstGeom>
        </p:spPr>
        <p:txBody>
          <a:bodyPr lIns="0"/>
          <a:lstStyle>
            <a:lvl1pPr marL="118530" indent="-118530">
              <a:lnSpc>
                <a:spcPts val="2933"/>
              </a:lnSpc>
              <a:buFont typeface="Muli" panose="00000500000000000000" pitchFamily="2" charset="0"/>
              <a:buChar char=" "/>
              <a:defRPr sz="2200" b="0" i="1" cap="none" baseline="0">
                <a:solidFill>
                  <a:srgbClr val="4677A0"/>
                </a:solidFill>
                <a:latin typeface="Muli" panose="00000500000000000000" pitchFamily="2" charset="0"/>
              </a:defRPr>
            </a:lvl1pPr>
            <a:lvl2pPr marL="596885" indent="-239178">
              <a:buFont typeface="Arial" panose="020B0604020202020204" pitchFamily="34" charset="0"/>
              <a:buChar char="▪"/>
              <a:defRPr sz="1867">
                <a:solidFill>
                  <a:schemeClr val="tx1"/>
                </a:solidFill>
                <a:latin typeface="Muli" panose="00000500000000000000" pitchFamily="2" charset="0"/>
              </a:defRPr>
            </a:lvl2pPr>
            <a:lvl3pPr marL="836063" indent="-239178">
              <a:buFont typeface="Muli" panose="00000500000000000000" pitchFamily="2" charset="0"/>
              <a:buChar char="-"/>
              <a:tabLst>
                <a:tab pos="836063" algn="l"/>
              </a:tabLst>
              <a:defRPr sz="1600">
                <a:solidFill>
                  <a:schemeClr val="tx1"/>
                </a:solidFill>
                <a:latin typeface="Muli" panose="00000500000000000000" pitchFamily="2" charset="0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4"/>
          </p:nvPr>
        </p:nvSpPr>
        <p:spPr>
          <a:xfrm>
            <a:off x="4248000" y="1296000"/>
            <a:ext cx="3696000" cy="5040000"/>
          </a:xfrm>
          <a:prstGeom prst="rect">
            <a:avLst/>
          </a:prstGeom>
        </p:spPr>
        <p:txBody>
          <a:bodyPr lIns="0"/>
          <a:lstStyle>
            <a:lvl1pPr marL="118530" indent="-118530">
              <a:lnSpc>
                <a:spcPts val="2933"/>
              </a:lnSpc>
              <a:buFont typeface="Muli" panose="00000500000000000000" pitchFamily="2" charset="0"/>
              <a:buChar char=" "/>
              <a:defRPr sz="2200" b="0" i="1" cap="none" baseline="0">
                <a:solidFill>
                  <a:srgbClr val="4677A0"/>
                </a:solidFill>
                <a:latin typeface="Muli" panose="00000500000000000000" pitchFamily="2" charset="0"/>
              </a:defRPr>
            </a:lvl1pPr>
            <a:lvl2pPr marL="596885" indent="-239178">
              <a:buFont typeface="Arial" panose="020B0604020202020204" pitchFamily="34" charset="0"/>
              <a:buChar char="▪"/>
              <a:defRPr sz="1867">
                <a:solidFill>
                  <a:schemeClr val="tx1"/>
                </a:solidFill>
                <a:latin typeface="Muli" panose="00000500000000000000" pitchFamily="2" charset="0"/>
              </a:defRPr>
            </a:lvl2pPr>
            <a:lvl3pPr marL="836063" indent="-239178">
              <a:buFont typeface="Muli" panose="00000500000000000000" pitchFamily="2" charset="0"/>
              <a:buChar char="-"/>
              <a:defRPr sz="1600">
                <a:solidFill>
                  <a:schemeClr val="tx1"/>
                </a:solidFill>
                <a:latin typeface="Muli" panose="00000500000000000000" pitchFamily="2" charset="0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Textfeld 3"/>
          <p:cNvSpPr txBox="1"/>
          <p:nvPr userDrawn="1"/>
        </p:nvSpPr>
        <p:spPr>
          <a:xfrm>
            <a:off x="11404800" y="6432000"/>
            <a:ext cx="7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E669B5-5834-4DCA-BA01-61C39CFFA16F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4C4D4D"/>
                </a:solidFill>
                <a:effectLst/>
                <a:uLnTx/>
                <a:uFillTx/>
                <a:latin typeface="Muli"/>
                <a:ea typeface="+mn-ea"/>
                <a:cs typeface="+mn-cs"/>
              </a:rPr>
              <a:pPr marL="0" marR="0" lvl="0" indent="0" algn="ct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de-DE" sz="1800" b="0" i="0" u="none" strike="noStrike" kern="1200" cap="none" spc="0" normalizeH="0" baseline="0" noProof="0" dirty="0" err="1" smtClean="0">
              <a:ln>
                <a:noFill/>
              </a:ln>
              <a:solidFill>
                <a:srgbClr val="4C4D4D"/>
              </a:solidFill>
              <a:effectLst/>
              <a:uLnTx/>
              <a:uFillTx/>
              <a:latin typeface="Mul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1366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1762-42FF-469B-9A74-4C46E0C36A65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72A7-6242-4419-893E-73177C0A6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913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1762-42FF-469B-9A74-4C46E0C36A65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72A7-6242-4419-893E-73177C0A6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927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1762-42FF-469B-9A74-4C46E0C36A65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72A7-6242-4419-893E-73177C0A6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549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1762-42FF-469B-9A74-4C46E0C36A65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72A7-6242-4419-893E-73177C0A6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309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1762-42FF-469B-9A74-4C46E0C36A65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72A7-6242-4419-893E-73177C0A6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152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1762-42FF-469B-9A74-4C46E0C36A65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72A7-6242-4419-893E-73177C0A6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263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1762-42FF-469B-9A74-4C46E0C36A65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72A7-6242-4419-893E-73177C0A6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133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1762-42FF-469B-9A74-4C46E0C36A65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72A7-6242-4419-893E-73177C0A6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412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71762-42FF-469B-9A74-4C46E0C36A65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C72A7-6242-4419-893E-73177C0A6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134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0"/>
            <a:ext cx="12192000" cy="9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li"/>
              <a:ea typeface="+mn-ea"/>
              <a:cs typeface="+mn-cs"/>
            </a:endParaRPr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7081" y="314037"/>
            <a:ext cx="2493671" cy="672000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240000" y="6528001"/>
            <a:ext cx="720000" cy="211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75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233" y="2972464"/>
            <a:ext cx="10724073" cy="960000"/>
          </a:xfrm>
        </p:spPr>
        <p:txBody>
          <a:bodyPr/>
          <a:lstStyle/>
          <a:p>
            <a:r>
              <a:rPr lang="en-GB" sz="3200" dirty="0"/>
              <a:t>Polymorphic Compressed Replication for</a:t>
            </a:r>
            <a:br>
              <a:rPr lang="en-GB" sz="3200" dirty="0"/>
            </a:br>
            <a:r>
              <a:rPr lang="en-GB" sz="3200" dirty="0"/>
              <a:t>Columnar Data on Scale-Up Hybrid Memory Systems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335619" y="5461639"/>
            <a:ext cx="4424875" cy="432000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rgbClr val="4677A0"/>
                </a:solidFill>
                <a:latin typeface="Muli" panose="00000500000000000000" pitchFamily="2" charset="0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77">
              <a:spcBef>
                <a:spcPts val="1000"/>
              </a:spcBef>
            </a:pPr>
            <a:r>
              <a:rPr lang="en-GB" sz="2133" dirty="0" smtClean="0"/>
              <a:t>October 13-14, 2020</a:t>
            </a:r>
            <a:endParaRPr lang="en-GB" sz="2133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983970" y="5461639"/>
            <a:ext cx="3745346" cy="432000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rgbClr val="4677A0"/>
                </a:solidFill>
                <a:latin typeface="Muli" panose="00000500000000000000" pitchFamily="2" charset="0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77">
              <a:spcBef>
                <a:spcPts val="1000"/>
              </a:spcBef>
            </a:pPr>
            <a:r>
              <a:rPr lang="en-GB" sz="2133" dirty="0"/>
              <a:t>SYSTOR </a:t>
            </a:r>
            <a:r>
              <a:rPr lang="en-GB" sz="2133" dirty="0" smtClean="0"/>
              <a:t>2020, Haifa, Israel</a:t>
            </a:r>
            <a:endParaRPr lang="en-GB" sz="2133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983970" y="4674319"/>
            <a:ext cx="9123292" cy="432000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rgbClr val="4677A0"/>
                </a:solidFill>
                <a:latin typeface="Muli" panose="00000500000000000000" pitchFamily="2" charset="0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77">
              <a:spcBef>
                <a:spcPts val="1000"/>
              </a:spcBef>
            </a:pPr>
            <a:r>
              <a:rPr lang="en-GB" sz="2133" u="sng" dirty="0"/>
              <a:t>Mikhail Zarubin</a:t>
            </a:r>
            <a:r>
              <a:rPr lang="en-GB" sz="2133" dirty="0"/>
              <a:t>, Patrick Damme, Dirk Habich, Wolfgang Lehner</a:t>
            </a:r>
          </a:p>
        </p:txBody>
      </p:sp>
    </p:spTree>
    <p:extLst>
      <p:ext uri="{BB962C8B-B14F-4D97-AF65-F5344CB8AC3E}">
        <p14:creationId xmlns:p14="http://schemas.microsoft.com/office/powerpoint/2010/main" val="50200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Polymorphic Compressed </a:t>
            </a:r>
            <a:r>
              <a:rPr lang="en-GB" dirty="0" smtClean="0"/>
              <a:t>Replication</a:t>
            </a:r>
            <a:endParaRPr lang="en-GB" dirty="0"/>
          </a:p>
        </p:txBody>
      </p:sp>
      <p:sp>
        <p:nvSpPr>
          <p:cNvPr id="9" name="Rechteck 19"/>
          <p:cNvSpPr/>
          <p:nvPr/>
        </p:nvSpPr>
        <p:spPr>
          <a:xfrm>
            <a:off x="5619366" y="2145865"/>
            <a:ext cx="844029" cy="2227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>
              <a:solidFill>
                <a:prstClr val="white"/>
              </a:solidFill>
              <a:latin typeface="Mul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52695" y="1413845"/>
            <a:ext cx="4266671" cy="232251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09720" y="1576078"/>
            <a:ext cx="1239520" cy="16497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2" name="Rechteck 236"/>
          <p:cNvSpPr/>
          <p:nvPr/>
        </p:nvSpPr>
        <p:spPr>
          <a:xfrm rot="16200000">
            <a:off x="2080166" y="2200042"/>
            <a:ext cx="1656945" cy="4090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3" name="Rechteck 237"/>
          <p:cNvSpPr/>
          <p:nvPr/>
        </p:nvSpPr>
        <p:spPr>
          <a:xfrm flipV="1">
            <a:off x="3052099" y="2407116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14" name="Gerader Verbinder 282"/>
          <p:cNvCxnSpPr/>
          <p:nvPr/>
        </p:nvCxnSpPr>
        <p:spPr>
          <a:xfrm flipH="1">
            <a:off x="3362792" y="2714980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5" name="Gruppieren 226"/>
          <p:cNvGrpSpPr/>
          <p:nvPr/>
        </p:nvGrpSpPr>
        <p:grpSpPr>
          <a:xfrm>
            <a:off x="3269821" y="1576080"/>
            <a:ext cx="470071" cy="1656945"/>
            <a:chOff x="572239" y="2326399"/>
            <a:chExt cx="352553" cy="1242709"/>
          </a:xfrm>
        </p:grpSpPr>
        <p:sp>
          <p:nvSpPr>
            <p:cNvPr id="16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17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495169" y="3737891"/>
            <a:ext cx="312036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Socket 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09720" y="3266353"/>
            <a:ext cx="1239520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Cores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41541" y="4240225"/>
            <a:ext cx="1204840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GB" sz="1867" dirty="0">
                <a:solidFill>
                  <a:srgbClr val="4C4D4D">
                    <a:lumMod val="50000"/>
                  </a:srgbClr>
                </a:solidFill>
                <a:latin typeface="Muli"/>
              </a:rPr>
              <a:t>Pool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992567" y="4244978"/>
            <a:ext cx="1133704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GB" sz="1867" dirty="0">
                <a:solidFill>
                  <a:srgbClr val="4C4D4D">
                    <a:lumMod val="50000"/>
                  </a:srgbClr>
                </a:solidFill>
                <a:latin typeface="Muli"/>
              </a:rPr>
              <a:t>Worker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9146610" y="4464815"/>
            <a:ext cx="157468" cy="7631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9357893" y="4250289"/>
            <a:ext cx="166426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GB" sz="1867" dirty="0">
                <a:solidFill>
                  <a:srgbClr val="4C4D4D">
                    <a:lumMod val="50000"/>
                  </a:srgbClr>
                </a:solidFill>
                <a:latin typeface="Muli"/>
              </a:rPr>
              <a:t>Data access</a:t>
            </a:r>
          </a:p>
        </p:txBody>
      </p:sp>
      <p:sp>
        <p:nvSpPr>
          <p:cNvPr id="24" name="Rectangle 262"/>
          <p:cNvSpPr/>
          <p:nvPr/>
        </p:nvSpPr>
        <p:spPr>
          <a:xfrm>
            <a:off x="6463395" y="1423587"/>
            <a:ext cx="4301524" cy="232251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25" name="TextBox 266"/>
          <p:cNvSpPr txBox="1"/>
          <p:nvPr/>
        </p:nvSpPr>
        <p:spPr>
          <a:xfrm>
            <a:off x="6463396" y="3743373"/>
            <a:ext cx="312036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Socket 2</a:t>
            </a:r>
          </a:p>
        </p:txBody>
      </p:sp>
      <p:sp>
        <p:nvSpPr>
          <p:cNvPr id="26" name="TextBox 268"/>
          <p:cNvSpPr txBox="1"/>
          <p:nvPr/>
        </p:nvSpPr>
        <p:spPr>
          <a:xfrm>
            <a:off x="8112552" y="3286704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NVRAM</a:t>
            </a:r>
          </a:p>
        </p:txBody>
      </p:sp>
      <p:sp>
        <p:nvSpPr>
          <p:cNvPr id="27" name="TextBox 271"/>
          <p:cNvSpPr txBox="1"/>
          <p:nvPr/>
        </p:nvSpPr>
        <p:spPr>
          <a:xfrm>
            <a:off x="6633299" y="3263261"/>
            <a:ext cx="1239520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Cores</a:t>
            </a:r>
          </a:p>
        </p:txBody>
      </p:sp>
      <p:sp>
        <p:nvSpPr>
          <p:cNvPr id="28" name="Abgerundetes Rechteck 18"/>
          <p:cNvSpPr/>
          <p:nvPr/>
        </p:nvSpPr>
        <p:spPr>
          <a:xfrm>
            <a:off x="2652667" y="1675796"/>
            <a:ext cx="1087224" cy="285749"/>
          </a:xfrm>
          <a:prstGeom prst="roundRect">
            <a:avLst/>
          </a:prstGeom>
          <a:solidFill>
            <a:schemeClr val="accent3">
              <a:alpha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>
                <a:solidFill>
                  <a:srgbClr val="4C4D4D">
                    <a:lumMod val="50000"/>
                  </a:srgbClr>
                </a:solidFill>
                <a:latin typeface="Muli"/>
              </a:rPr>
              <a:t>Master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29" name="Abgerundetes Rechteck 238"/>
          <p:cNvSpPr/>
          <p:nvPr/>
        </p:nvSpPr>
        <p:spPr>
          <a:xfrm>
            <a:off x="2652667" y="2774156"/>
            <a:ext cx="1087224" cy="285749"/>
          </a:xfrm>
          <a:prstGeom prst="roundRect">
            <a:avLst/>
          </a:prstGeom>
          <a:solidFill>
            <a:schemeClr val="accent3">
              <a:alpha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>
                <a:solidFill>
                  <a:srgbClr val="4C4D4D">
                    <a:lumMod val="50000"/>
                  </a:srgbClr>
                </a:solidFill>
                <a:latin typeface="Muli"/>
              </a:rPr>
              <a:t>Replica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30" name="Textfeld 20"/>
          <p:cNvSpPr txBox="1"/>
          <p:nvPr/>
        </p:nvSpPr>
        <p:spPr>
          <a:xfrm>
            <a:off x="5719631" y="2398175"/>
            <a:ext cx="644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de-DE" sz="1600" dirty="0">
                <a:solidFill>
                  <a:srgbClr val="4C4D4D"/>
                </a:solidFill>
                <a:latin typeface="Muli"/>
              </a:rPr>
              <a:t>UPI</a:t>
            </a:r>
            <a:endParaRPr lang="en-US" sz="1600" dirty="0" err="1">
              <a:solidFill>
                <a:srgbClr val="4C4D4D"/>
              </a:solidFill>
              <a:latin typeface="Muli"/>
            </a:endParaRPr>
          </a:p>
        </p:txBody>
      </p:sp>
      <p:cxnSp>
        <p:nvCxnSpPr>
          <p:cNvPr id="31" name="Gewinkelter Verbinder 22"/>
          <p:cNvCxnSpPr>
            <a:stCxn id="36" idx="1"/>
            <a:endCxn id="28" idx="3"/>
          </p:cNvCxnSpPr>
          <p:nvPr/>
        </p:nvCxnSpPr>
        <p:spPr>
          <a:xfrm rot="10800000">
            <a:off x="3739891" y="1818673"/>
            <a:ext cx="1036315" cy="128161"/>
          </a:xfrm>
          <a:prstGeom prst="bentConnector3">
            <a:avLst>
              <a:gd name="adj1" fmla="val 69608"/>
            </a:avLst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2" name="Gewinkelter Verbinder 244"/>
          <p:cNvCxnSpPr>
            <a:stCxn id="36" idx="1"/>
            <a:endCxn id="29" idx="3"/>
          </p:cNvCxnSpPr>
          <p:nvPr/>
        </p:nvCxnSpPr>
        <p:spPr>
          <a:xfrm rot="10800000" flipV="1">
            <a:off x="3739891" y="1946831"/>
            <a:ext cx="1036315" cy="970199"/>
          </a:xfrm>
          <a:prstGeom prst="bentConnector3">
            <a:avLst>
              <a:gd name="adj1" fmla="val 69608"/>
            </a:avLst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3" name="Gewinkelter Verbinder 33"/>
          <p:cNvCxnSpPr>
            <a:stCxn id="36" idx="3"/>
            <a:endCxn id="9" idx="1"/>
          </p:cNvCxnSpPr>
          <p:nvPr/>
        </p:nvCxnSpPr>
        <p:spPr>
          <a:xfrm>
            <a:off x="5120381" y="1946833"/>
            <a:ext cx="498984" cy="310417"/>
          </a:xfrm>
          <a:prstGeom prst="bentConnector3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4" name="Gerader Verbinder 42"/>
          <p:cNvCxnSpPr>
            <a:stCxn id="9" idx="1"/>
            <a:endCxn id="9" idx="3"/>
          </p:cNvCxnSpPr>
          <p:nvPr/>
        </p:nvCxnSpPr>
        <p:spPr>
          <a:xfrm>
            <a:off x="5619366" y="2257249"/>
            <a:ext cx="844029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35" name="Gruppieren 14"/>
          <p:cNvGrpSpPr/>
          <p:nvPr/>
        </p:nvGrpSpPr>
        <p:grpSpPr>
          <a:xfrm>
            <a:off x="4776205" y="1748942"/>
            <a:ext cx="344176" cy="395781"/>
            <a:chOff x="3390718" y="2069432"/>
            <a:chExt cx="258132" cy="296836"/>
          </a:xfrm>
        </p:grpSpPr>
        <p:sp>
          <p:nvSpPr>
            <p:cNvPr id="36" name="Rechteck 4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37" name="Freihandform 6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38" name="Gerade Verbindung mit Pfeil 12"/>
            <p:cNvCxnSpPr>
              <a:stCxn id="37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</p:cxnSp>
      </p:grpSp>
      <p:sp>
        <p:nvSpPr>
          <p:cNvPr id="39" name="Rechteck 252"/>
          <p:cNvSpPr/>
          <p:nvPr/>
        </p:nvSpPr>
        <p:spPr>
          <a:xfrm>
            <a:off x="4250738" y="1982800"/>
            <a:ext cx="473909" cy="167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800" dirty="0">
              <a:solidFill>
                <a:prstClr val="white"/>
              </a:solidFill>
              <a:latin typeface="Muli"/>
            </a:endParaRPr>
          </a:p>
        </p:txBody>
      </p:sp>
      <p:sp>
        <p:nvSpPr>
          <p:cNvPr id="40" name="Textfeld 253"/>
          <p:cNvSpPr txBox="1"/>
          <p:nvPr/>
        </p:nvSpPr>
        <p:spPr>
          <a:xfrm>
            <a:off x="4181797" y="1924317"/>
            <a:ext cx="597575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de-DE" sz="1067" dirty="0">
                <a:solidFill>
                  <a:srgbClr val="4C4D4D"/>
                </a:solidFill>
                <a:latin typeface="Muli"/>
              </a:rPr>
              <a:t>Write</a:t>
            </a:r>
            <a:endParaRPr lang="en-US" sz="1067" dirty="0" err="1">
              <a:solidFill>
                <a:srgbClr val="4C4D4D"/>
              </a:solidFill>
              <a:latin typeface="Muli"/>
            </a:endParaRPr>
          </a:p>
        </p:txBody>
      </p:sp>
      <p:grpSp>
        <p:nvGrpSpPr>
          <p:cNvPr id="41" name="Gruppieren 254"/>
          <p:cNvGrpSpPr/>
          <p:nvPr/>
        </p:nvGrpSpPr>
        <p:grpSpPr>
          <a:xfrm>
            <a:off x="7715874" y="4287742"/>
            <a:ext cx="276693" cy="318180"/>
            <a:chOff x="3390718" y="2069432"/>
            <a:chExt cx="258132" cy="296836"/>
          </a:xfrm>
        </p:grpSpPr>
        <p:sp>
          <p:nvSpPr>
            <p:cNvPr id="42" name="Rechteck 255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43" name="Freihandform 256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44" name="Gerade Verbindung mit Pfeil 257"/>
            <p:cNvCxnSpPr>
              <a:stCxn id="43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tx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Abgerundetes Rechteck 258"/>
          <p:cNvSpPr/>
          <p:nvPr/>
        </p:nvSpPr>
        <p:spPr>
          <a:xfrm>
            <a:off x="5945625" y="4331458"/>
            <a:ext cx="800959" cy="248028"/>
          </a:xfrm>
          <a:prstGeom prst="roundRect">
            <a:avLst/>
          </a:prstGeom>
          <a:solidFill>
            <a:schemeClr val="bg1">
              <a:lumMod val="75000"/>
              <a:alpha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47" name="Rectangle 3"/>
          <p:cNvSpPr/>
          <p:nvPr/>
        </p:nvSpPr>
        <p:spPr>
          <a:xfrm>
            <a:off x="6633299" y="1572986"/>
            <a:ext cx="1239520" cy="16497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48" name="Rechteck 236"/>
          <p:cNvSpPr/>
          <p:nvPr/>
        </p:nvSpPr>
        <p:spPr>
          <a:xfrm rot="16200000">
            <a:off x="7745493" y="2200042"/>
            <a:ext cx="1656945" cy="4090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50" name="Gerader Verbinder 282"/>
          <p:cNvCxnSpPr/>
          <p:nvPr/>
        </p:nvCxnSpPr>
        <p:spPr>
          <a:xfrm flipH="1">
            <a:off x="9028119" y="2848336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51" name="Gruppieren 226"/>
          <p:cNvGrpSpPr/>
          <p:nvPr/>
        </p:nvGrpSpPr>
        <p:grpSpPr>
          <a:xfrm>
            <a:off x="8935147" y="1576080"/>
            <a:ext cx="470071" cy="1656945"/>
            <a:chOff x="572239" y="2326399"/>
            <a:chExt cx="352553" cy="1242709"/>
          </a:xfrm>
        </p:grpSpPr>
        <p:sp>
          <p:nvSpPr>
            <p:cNvPr id="52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53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grpSp>
        <p:nvGrpSpPr>
          <p:cNvPr id="54" name="Gruppieren 204"/>
          <p:cNvGrpSpPr/>
          <p:nvPr/>
        </p:nvGrpSpPr>
        <p:grpSpPr>
          <a:xfrm>
            <a:off x="4774811" y="2394254"/>
            <a:ext cx="344176" cy="395781"/>
            <a:chOff x="3390718" y="2069432"/>
            <a:chExt cx="258132" cy="296836"/>
          </a:xfrm>
        </p:grpSpPr>
        <p:sp>
          <p:nvSpPr>
            <p:cNvPr id="55" name="Rechteck 205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56" name="Freihandform 206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57" name="Gerade Verbindung mit Pfeil 207"/>
            <p:cNvCxnSpPr>
              <a:stCxn id="56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Gerade Verbindung mit Pfeil 51"/>
          <p:cNvCxnSpPr>
            <a:stCxn id="55" idx="3"/>
            <a:endCxn id="119" idx="3"/>
          </p:cNvCxnSpPr>
          <p:nvPr/>
        </p:nvCxnSpPr>
        <p:spPr>
          <a:xfrm flipH="1" flipV="1">
            <a:off x="3739888" y="2393480"/>
            <a:ext cx="1379099" cy="1986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9" name="Rechteck 59"/>
          <p:cNvSpPr/>
          <p:nvPr/>
        </p:nvSpPr>
        <p:spPr>
          <a:xfrm>
            <a:off x="4829898" y="3031194"/>
            <a:ext cx="473909" cy="167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800" dirty="0">
              <a:solidFill>
                <a:prstClr val="white"/>
              </a:solidFill>
              <a:latin typeface="Muli"/>
            </a:endParaRPr>
          </a:p>
        </p:txBody>
      </p:sp>
      <p:sp>
        <p:nvSpPr>
          <p:cNvPr id="60" name="Textfeld 60"/>
          <p:cNvSpPr txBox="1"/>
          <p:nvPr/>
        </p:nvSpPr>
        <p:spPr>
          <a:xfrm>
            <a:off x="4760957" y="2972712"/>
            <a:ext cx="597575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de-DE" sz="1067" dirty="0">
                <a:solidFill>
                  <a:srgbClr val="4C4D4D"/>
                </a:solidFill>
                <a:latin typeface="Muli"/>
              </a:rPr>
              <a:t>Read</a:t>
            </a:r>
            <a:endParaRPr lang="en-US" sz="1067" dirty="0" err="1">
              <a:solidFill>
                <a:srgbClr val="4C4D4D"/>
              </a:solidFill>
              <a:latin typeface="Muli"/>
            </a:endParaRPr>
          </a:p>
        </p:txBody>
      </p:sp>
      <p:cxnSp>
        <p:nvCxnSpPr>
          <p:cNvPr id="61" name="Gewinkelter Verbinder 246"/>
          <p:cNvCxnSpPr>
            <a:stCxn id="9" idx="3"/>
            <a:endCxn id="63" idx="1"/>
          </p:cNvCxnSpPr>
          <p:nvPr/>
        </p:nvCxnSpPr>
        <p:spPr>
          <a:xfrm flipV="1">
            <a:off x="6463395" y="1964887"/>
            <a:ext cx="1854599" cy="292363"/>
          </a:xfrm>
          <a:prstGeom prst="bentConnector3">
            <a:avLst>
              <a:gd name="adj1" fmla="val 15418"/>
            </a:avLst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3" name="Abgerundetes Rechteck 240"/>
          <p:cNvSpPr/>
          <p:nvPr/>
        </p:nvSpPr>
        <p:spPr>
          <a:xfrm>
            <a:off x="8317993" y="1822012"/>
            <a:ext cx="1087224" cy="285749"/>
          </a:xfrm>
          <a:prstGeom prst="roundRect">
            <a:avLst/>
          </a:prstGeom>
          <a:solidFill>
            <a:schemeClr val="accent3">
              <a:alpha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 err="1">
                <a:solidFill>
                  <a:srgbClr val="4C4D4D">
                    <a:lumMod val="50000"/>
                  </a:srgbClr>
                </a:solidFill>
                <a:latin typeface="Muli"/>
              </a:rPr>
              <a:t>Replica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64" name="Rechteck 236"/>
          <p:cNvSpPr/>
          <p:nvPr/>
        </p:nvSpPr>
        <p:spPr>
          <a:xfrm rot="16200000">
            <a:off x="870145" y="2206083"/>
            <a:ext cx="1656945" cy="409020"/>
          </a:xfrm>
          <a:prstGeom prst="rect">
            <a:avLst/>
          </a:prstGeom>
          <a:solidFill>
            <a:srgbClr val="37659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65" name="Rechteck 237"/>
          <p:cNvSpPr/>
          <p:nvPr/>
        </p:nvSpPr>
        <p:spPr>
          <a:xfrm flipV="1">
            <a:off x="1842078" y="2413157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66" name="Gerader Verbinder 282"/>
          <p:cNvCxnSpPr/>
          <p:nvPr/>
        </p:nvCxnSpPr>
        <p:spPr>
          <a:xfrm flipH="1">
            <a:off x="2152771" y="2721021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67" name="Gruppieren 226"/>
          <p:cNvGrpSpPr/>
          <p:nvPr/>
        </p:nvGrpSpPr>
        <p:grpSpPr>
          <a:xfrm>
            <a:off x="2059799" y="1582121"/>
            <a:ext cx="470071" cy="1656945"/>
            <a:chOff x="572239" y="2326399"/>
            <a:chExt cx="352553" cy="1242709"/>
          </a:xfrm>
        </p:grpSpPr>
        <p:sp>
          <p:nvSpPr>
            <p:cNvPr id="68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  <a:solidFill>
              <a:srgbClr val="376591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69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sp>
        <p:nvSpPr>
          <p:cNvPr id="70" name="Rechteck 236"/>
          <p:cNvSpPr/>
          <p:nvPr/>
        </p:nvSpPr>
        <p:spPr>
          <a:xfrm rot="16200000">
            <a:off x="9000372" y="2196949"/>
            <a:ext cx="1656945" cy="409020"/>
          </a:xfrm>
          <a:prstGeom prst="rect">
            <a:avLst/>
          </a:prstGeom>
          <a:solidFill>
            <a:srgbClr val="37659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71" name="Rechteck 237"/>
          <p:cNvSpPr/>
          <p:nvPr/>
        </p:nvSpPr>
        <p:spPr>
          <a:xfrm flipV="1">
            <a:off x="9972305" y="2404023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72" name="Gerader Verbinder 282"/>
          <p:cNvCxnSpPr/>
          <p:nvPr/>
        </p:nvCxnSpPr>
        <p:spPr>
          <a:xfrm flipH="1">
            <a:off x="10282997" y="2711887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73" name="Gruppieren 226"/>
          <p:cNvGrpSpPr/>
          <p:nvPr/>
        </p:nvGrpSpPr>
        <p:grpSpPr>
          <a:xfrm>
            <a:off x="10190026" y="1572986"/>
            <a:ext cx="470071" cy="1656945"/>
            <a:chOff x="572239" y="2326399"/>
            <a:chExt cx="352553" cy="1242709"/>
          </a:xfrm>
        </p:grpSpPr>
        <p:sp>
          <p:nvSpPr>
            <p:cNvPr id="74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  <a:solidFill>
              <a:srgbClr val="376591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75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sp>
        <p:nvSpPr>
          <p:cNvPr id="76" name="TextBox 268"/>
          <p:cNvSpPr txBox="1"/>
          <p:nvPr/>
        </p:nvSpPr>
        <p:spPr>
          <a:xfrm>
            <a:off x="9303660" y="3305241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DRAM</a:t>
            </a:r>
          </a:p>
        </p:txBody>
      </p:sp>
      <p:sp>
        <p:nvSpPr>
          <p:cNvPr id="77" name="TextBox 268"/>
          <p:cNvSpPr txBox="1"/>
          <p:nvPr/>
        </p:nvSpPr>
        <p:spPr>
          <a:xfrm>
            <a:off x="2384821" y="3286704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NVRAM</a:t>
            </a:r>
          </a:p>
        </p:txBody>
      </p:sp>
      <p:sp>
        <p:nvSpPr>
          <p:cNvPr id="78" name="TextBox 268"/>
          <p:cNvSpPr txBox="1"/>
          <p:nvPr/>
        </p:nvSpPr>
        <p:spPr>
          <a:xfrm>
            <a:off x="1237556" y="3278988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DRAM</a:t>
            </a:r>
          </a:p>
        </p:txBody>
      </p:sp>
      <p:sp>
        <p:nvSpPr>
          <p:cNvPr id="89" name="Rechteck 237"/>
          <p:cNvSpPr/>
          <p:nvPr/>
        </p:nvSpPr>
        <p:spPr>
          <a:xfrm flipV="1">
            <a:off x="8709878" y="2424345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grpSp>
        <p:nvGrpSpPr>
          <p:cNvPr id="91" name="Gruppieren 204"/>
          <p:cNvGrpSpPr/>
          <p:nvPr/>
        </p:nvGrpSpPr>
        <p:grpSpPr>
          <a:xfrm>
            <a:off x="7208219" y="2396908"/>
            <a:ext cx="344176" cy="395781"/>
            <a:chOff x="3390718" y="2069432"/>
            <a:chExt cx="258132" cy="296836"/>
          </a:xfrm>
        </p:grpSpPr>
        <p:sp>
          <p:nvSpPr>
            <p:cNvPr id="92" name="Rechteck 205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93" name="Freihandform 206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94" name="Gerade Verbindung mit Pfeil 207"/>
            <p:cNvCxnSpPr>
              <a:stCxn id="93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uppieren 208"/>
          <p:cNvGrpSpPr/>
          <p:nvPr/>
        </p:nvGrpSpPr>
        <p:grpSpPr>
          <a:xfrm>
            <a:off x="7112927" y="2487464"/>
            <a:ext cx="344176" cy="395781"/>
            <a:chOff x="3390718" y="2069432"/>
            <a:chExt cx="258132" cy="296836"/>
          </a:xfrm>
        </p:grpSpPr>
        <p:sp>
          <p:nvSpPr>
            <p:cNvPr id="96" name="Rechteck 209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97" name="Freihandform 210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98" name="Gerade Verbindung mit Pfeil 211"/>
            <p:cNvCxnSpPr>
              <a:stCxn id="97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uppieren 213"/>
          <p:cNvGrpSpPr/>
          <p:nvPr/>
        </p:nvGrpSpPr>
        <p:grpSpPr>
          <a:xfrm>
            <a:off x="7005605" y="2579826"/>
            <a:ext cx="344176" cy="395781"/>
            <a:chOff x="3390718" y="2069432"/>
            <a:chExt cx="258132" cy="296836"/>
          </a:xfrm>
        </p:grpSpPr>
        <p:sp>
          <p:nvSpPr>
            <p:cNvPr id="100" name="Rechteck 214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101" name="Freihandform 217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102" name="Gerade Verbindung mit Pfeil 218"/>
            <p:cNvCxnSpPr>
              <a:stCxn id="101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uppieren 219"/>
          <p:cNvGrpSpPr/>
          <p:nvPr/>
        </p:nvGrpSpPr>
        <p:grpSpPr>
          <a:xfrm>
            <a:off x="6908635" y="2691099"/>
            <a:ext cx="344176" cy="395781"/>
            <a:chOff x="3390718" y="2069432"/>
            <a:chExt cx="258132" cy="296836"/>
          </a:xfrm>
        </p:grpSpPr>
        <p:sp>
          <p:nvSpPr>
            <p:cNvPr id="104" name="Rechteck 220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105" name="Freihandform 222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106" name="Gerade Verbindung mit Pfeil 223"/>
            <p:cNvCxnSpPr>
              <a:stCxn id="105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7" name="Gerade Verbindung mit Pfeil 51"/>
          <p:cNvCxnSpPr>
            <a:stCxn id="92" idx="3"/>
            <a:endCxn id="113" idx="1"/>
          </p:cNvCxnSpPr>
          <p:nvPr/>
        </p:nvCxnSpPr>
        <p:spPr>
          <a:xfrm>
            <a:off x="7552395" y="2594799"/>
            <a:ext cx="765599" cy="1102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8" name="Gerade Verbindung mit Pfeil 249"/>
          <p:cNvCxnSpPr>
            <a:stCxn id="96" idx="3"/>
            <a:endCxn id="113" idx="1"/>
          </p:cNvCxnSpPr>
          <p:nvPr/>
        </p:nvCxnSpPr>
        <p:spPr>
          <a:xfrm>
            <a:off x="7457103" y="2685355"/>
            <a:ext cx="860891" cy="1970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9" name="Gerade Verbindung mit Pfeil 250"/>
          <p:cNvCxnSpPr>
            <a:stCxn id="100" idx="3"/>
            <a:endCxn id="113" idx="1"/>
          </p:cNvCxnSpPr>
          <p:nvPr/>
        </p:nvCxnSpPr>
        <p:spPr>
          <a:xfrm flipV="1">
            <a:off x="7349782" y="2705062"/>
            <a:ext cx="968212" cy="726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0" name="Gerade Verbindung mit Pfeil 251"/>
          <p:cNvCxnSpPr>
            <a:stCxn id="104" idx="3"/>
            <a:endCxn id="113" idx="1"/>
          </p:cNvCxnSpPr>
          <p:nvPr/>
        </p:nvCxnSpPr>
        <p:spPr>
          <a:xfrm flipV="1">
            <a:off x="7252811" y="2705061"/>
            <a:ext cx="1065183" cy="1839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1" name="Rechteck 59"/>
          <p:cNvSpPr/>
          <p:nvPr/>
        </p:nvSpPr>
        <p:spPr>
          <a:xfrm>
            <a:off x="7335399" y="3032157"/>
            <a:ext cx="473909" cy="167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800" dirty="0">
              <a:solidFill>
                <a:prstClr val="white"/>
              </a:solidFill>
              <a:latin typeface="Muli"/>
            </a:endParaRPr>
          </a:p>
        </p:txBody>
      </p:sp>
      <p:sp>
        <p:nvSpPr>
          <p:cNvPr id="112" name="Textfeld 60"/>
          <p:cNvSpPr txBox="1"/>
          <p:nvPr/>
        </p:nvSpPr>
        <p:spPr>
          <a:xfrm>
            <a:off x="7257771" y="2966271"/>
            <a:ext cx="64123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de-DE" sz="1067" dirty="0">
                <a:solidFill>
                  <a:srgbClr val="4C4D4D"/>
                </a:solidFill>
                <a:latin typeface="Muli"/>
              </a:rPr>
              <a:t>Read</a:t>
            </a:r>
            <a:endParaRPr lang="en-US" sz="1067" dirty="0" err="1">
              <a:solidFill>
                <a:srgbClr val="4C4D4D"/>
              </a:solidFill>
              <a:latin typeface="Muli"/>
            </a:endParaRPr>
          </a:p>
        </p:txBody>
      </p:sp>
      <p:sp>
        <p:nvSpPr>
          <p:cNvPr id="113" name="Abgerundetes Rechteck 243"/>
          <p:cNvSpPr/>
          <p:nvPr/>
        </p:nvSpPr>
        <p:spPr>
          <a:xfrm>
            <a:off x="8317993" y="2562187"/>
            <a:ext cx="1087224" cy="285749"/>
          </a:xfrm>
          <a:prstGeom prst="roundRect">
            <a:avLst/>
          </a:prstGeom>
          <a:solidFill>
            <a:schemeClr val="accent5">
              <a:alpha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>
                <a:solidFill>
                  <a:srgbClr val="4C4D4D">
                    <a:lumMod val="50000"/>
                  </a:srgbClr>
                </a:solidFill>
                <a:latin typeface="Muli"/>
              </a:rPr>
              <a:t>Master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grpSp>
        <p:nvGrpSpPr>
          <p:cNvPr id="114" name="Gruppieren 219"/>
          <p:cNvGrpSpPr/>
          <p:nvPr/>
        </p:nvGrpSpPr>
        <p:grpSpPr>
          <a:xfrm>
            <a:off x="4862900" y="2470050"/>
            <a:ext cx="344176" cy="395781"/>
            <a:chOff x="3390718" y="2069432"/>
            <a:chExt cx="258132" cy="296836"/>
          </a:xfrm>
        </p:grpSpPr>
        <p:sp>
          <p:nvSpPr>
            <p:cNvPr id="115" name="Rechteck 220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116" name="Freihandform 222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117" name="Gerade Verbindung mit Pfeil 223"/>
            <p:cNvCxnSpPr>
              <a:stCxn id="116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8" name="Gerade Verbindung mit Pfeil 251"/>
          <p:cNvCxnSpPr>
            <a:stCxn id="115" idx="1"/>
            <a:endCxn id="119" idx="3"/>
          </p:cNvCxnSpPr>
          <p:nvPr/>
        </p:nvCxnSpPr>
        <p:spPr>
          <a:xfrm flipH="1" flipV="1">
            <a:off x="3739889" y="2393481"/>
            <a:ext cx="1123012" cy="2744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9" name="Abgerundetes Rechteck 243"/>
          <p:cNvSpPr/>
          <p:nvPr/>
        </p:nvSpPr>
        <p:spPr>
          <a:xfrm>
            <a:off x="2652664" y="2250606"/>
            <a:ext cx="1087224" cy="285749"/>
          </a:xfrm>
          <a:prstGeom prst="roundRect">
            <a:avLst/>
          </a:prstGeom>
          <a:solidFill>
            <a:schemeClr val="accent5">
              <a:alpha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>
                <a:solidFill>
                  <a:srgbClr val="4C4D4D">
                    <a:lumMod val="50000"/>
                  </a:srgbClr>
                </a:solidFill>
                <a:latin typeface="Muli"/>
              </a:rPr>
              <a:t>Replica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3" name="Isosceles Triangle 2"/>
          <p:cNvSpPr/>
          <p:nvPr/>
        </p:nvSpPr>
        <p:spPr>
          <a:xfrm>
            <a:off x="3706946" y="4365143"/>
            <a:ext cx="225157" cy="196773"/>
          </a:xfrm>
          <a:prstGeom prst="triangle">
            <a:avLst/>
          </a:prstGeom>
          <a:solidFill>
            <a:srgbClr val="CFCF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GB">
              <a:solidFill>
                <a:prstClr val="white"/>
              </a:solidFill>
              <a:latin typeface="Muli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024567" y="4249099"/>
            <a:ext cx="2232447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GB" sz="1867" dirty="0">
                <a:solidFill>
                  <a:srgbClr val="4C4D4D">
                    <a:lumMod val="50000"/>
                  </a:srgbClr>
                </a:solidFill>
                <a:latin typeface="Muli"/>
              </a:rPr>
              <a:t>Compression B</a:t>
            </a:r>
          </a:p>
        </p:txBody>
      </p:sp>
      <p:sp>
        <p:nvSpPr>
          <p:cNvPr id="122" name="Isosceles Triangle 121"/>
          <p:cNvSpPr/>
          <p:nvPr/>
        </p:nvSpPr>
        <p:spPr>
          <a:xfrm>
            <a:off x="3539388" y="2390658"/>
            <a:ext cx="225157" cy="196773"/>
          </a:xfrm>
          <a:prstGeom prst="triangle">
            <a:avLst/>
          </a:prstGeom>
          <a:solidFill>
            <a:srgbClr val="CFCF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GB">
              <a:solidFill>
                <a:prstClr val="white"/>
              </a:solidFill>
              <a:latin typeface="Muli"/>
            </a:endParaRPr>
          </a:p>
        </p:txBody>
      </p:sp>
      <p:sp>
        <p:nvSpPr>
          <p:cNvPr id="123" name="Isosceles Triangle 122"/>
          <p:cNvSpPr/>
          <p:nvPr/>
        </p:nvSpPr>
        <p:spPr>
          <a:xfrm>
            <a:off x="9201947" y="1968304"/>
            <a:ext cx="225157" cy="196773"/>
          </a:xfrm>
          <a:prstGeom prst="triangle">
            <a:avLst/>
          </a:prstGeom>
          <a:solidFill>
            <a:srgbClr val="CFCF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GB">
              <a:solidFill>
                <a:prstClr val="white"/>
              </a:solidFill>
              <a:latin typeface="Muli"/>
            </a:endParaRPr>
          </a:p>
        </p:txBody>
      </p:sp>
      <p:sp>
        <p:nvSpPr>
          <p:cNvPr id="124" name="Isosceles Triangle 123"/>
          <p:cNvSpPr/>
          <p:nvPr/>
        </p:nvSpPr>
        <p:spPr>
          <a:xfrm>
            <a:off x="3530340" y="2875787"/>
            <a:ext cx="225157" cy="196773"/>
          </a:xfrm>
          <a:prstGeom prst="triangle">
            <a:avLst/>
          </a:prstGeom>
          <a:solidFill>
            <a:srgbClr val="CFCF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GB">
              <a:solidFill>
                <a:prstClr val="white"/>
              </a:solidFill>
              <a:latin typeface="Muli"/>
            </a:endParaRPr>
          </a:p>
        </p:txBody>
      </p:sp>
      <p:sp>
        <p:nvSpPr>
          <p:cNvPr id="125" name="Content Placeholder 6"/>
          <p:cNvSpPr>
            <a:spLocks noGrp="1"/>
          </p:cNvSpPr>
          <p:nvPr>
            <p:ph idx="1"/>
          </p:nvPr>
        </p:nvSpPr>
        <p:spPr>
          <a:xfrm>
            <a:off x="480000" y="5043064"/>
            <a:ext cx="11712000" cy="677451"/>
          </a:xfrm>
        </p:spPr>
        <p:txBody>
          <a:bodyPr/>
          <a:lstStyle/>
          <a:p>
            <a:pPr marL="814907" lvl="1" indent="-457200">
              <a:buFont typeface="+mj-lt"/>
              <a:buAutoNum type="arabicPeriod" startAt="4"/>
            </a:pPr>
            <a:r>
              <a:rPr lang="en-GB" dirty="0" smtClean="0"/>
              <a:t>Various compression formats for different replicas of the same column</a:t>
            </a:r>
          </a:p>
          <a:p>
            <a:pPr lvl="2"/>
            <a:r>
              <a:rPr lang="en-GB" dirty="0"/>
              <a:t>averaged storage overhead </a:t>
            </a:r>
            <a:r>
              <a:rPr lang="en-GB" dirty="0" smtClean="0"/>
              <a:t>reduction</a:t>
            </a:r>
          </a:p>
          <a:p>
            <a:pPr lvl="2"/>
            <a:r>
              <a:rPr lang="en-GB" dirty="0" smtClean="0"/>
              <a:t>query execution speedup as </a:t>
            </a:r>
            <a:r>
              <a:rPr lang="en-GB" dirty="0"/>
              <a:t>different formats may facilitate different access </a:t>
            </a:r>
            <a:r>
              <a:rPr lang="en-GB" dirty="0" smtClean="0"/>
              <a:t>patterns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731606" y="4262895"/>
            <a:ext cx="2232447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GB" sz="1867" dirty="0">
                <a:solidFill>
                  <a:srgbClr val="4C4D4D">
                    <a:lumMod val="50000"/>
                  </a:srgbClr>
                </a:solidFill>
                <a:latin typeface="Muli"/>
              </a:rPr>
              <a:t>Compression A</a:t>
            </a:r>
          </a:p>
        </p:txBody>
      </p:sp>
      <p:sp>
        <p:nvSpPr>
          <p:cNvPr id="128" name="5-Point Star 127"/>
          <p:cNvSpPr/>
          <p:nvPr/>
        </p:nvSpPr>
        <p:spPr>
          <a:xfrm>
            <a:off x="3495667" y="1816067"/>
            <a:ext cx="317077" cy="270024"/>
          </a:xfrm>
          <a:prstGeom prst="star5">
            <a:avLst/>
          </a:prstGeom>
          <a:solidFill>
            <a:srgbClr val="CFCF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GB">
              <a:solidFill>
                <a:prstClr val="white"/>
              </a:solidFill>
              <a:latin typeface="Muli"/>
            </a:endParaRPr>
          </a:p>
        </p:txBody>
      </p:sp>
      <p:sp>
        <p:nvSpPr>
          <p:cNvPr id="129" name="5-Point Star 128"/>
          <p:cNvSpPr/>
          <p:nvPr/>
        </p:nvSpPr>
        <p:spPr>
          <a:xfrm>
            <a:off x="9187494" y="2617621"/>
            <a:ext cx="317077" cy="270024"/>
          </a:xfrm>
          <a:prstGeom prst="star5">
            <a:avLst/>
          </a:prstGeom>
          <a:solidFill>
            <a:srgbClr val="CFCF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GB">
              <a:solidFill>
                <a:prstClr val="white"/>
              </a:solidFill>
              <a:latin typeface="Muli"/>
            </a:endParaRPr>
          </a:p>
        </p:txBody>
      </p:sp>
      <p:sp>
        <p:nvSpPr>
          <p:cNvPr id="130" name="5-Point Star 129"/>
          <p:cNvSpPr/>
          <p:nvPr/>
        </p:nvSpPr>
        <p:spPr>
          <a:xfrm>
            <a:off x="1335904" y="4287741"/>
            <a:ext cx="317077" cy="270024"/>
          </a:xfrm>
          <a:prstGeom prst="star5">
            <a:avLst/>
          </a:prstGeom>
          <a:solidFill>
            <a:srgbClr val="CFCF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GB">
              <a:solidFill>
                <a:prstClr val="white"/>
              </a:solidFill>
              <a:latin typeface="Muli"/>
            </a:endParaRPr>
          </a:p>
        </p:txBody>
      </p:sp>
      <p:sp>
        <p:nvSpPr>
          <p:cNvPr id="131" name="5-Point Star 130"/>
          <p:cNvSpPr/>
          <p:nvPr/>
        </p:nvSpPr>
        <p:spPr>
          <a:xfrm>
            <a:off x="3485787" y="2844644"/>
            <a:ext cx="317077" cy="270024"/>
          </a:xfrm>
          <a:prstGeom prst="star5">
            <a:avLst/>
          </a:prstGeom>
          <a:solidFill>
            <a:srgbClr val="CFCF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GB">
              <a:solidFill>
                <a:prstClr val="white"/>
              </a:solidFill>
              <a:latin typeface="Muli"/>
            </a:endParaRPr>
          </a:p>
        </p:txBody>
      </p:sp>
    </p:spTree>
    <p:extLst>
      <p:ext uri="{BB962C8B-B14F-4D97-AF65-F5344CB8AC3E}">
        <p14:creationId xmlns:p14="http://schemas.microsoft.com/office/powerpoint/2010/main" val="3922872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 animBg="1"/>
      <p:bldP spid="128" grpId="0" animBg="1"/>
      <p:bldP spid="129" grpId="0" animBg="1"/>
      <p:bldP spid="1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/>
          <p:cNvSpPr/>
          <p:nvPr/>
        </p:nvSpPr>
        <p:spPr>
          <a:xfrm>
            <a:off x="7456166" y="293547"/>
            <a:ext cx="2756473" cy="6961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Polymorphic Compressed </a:t>
            </a:r>
            <a:r>
              <a:rPr lang="en-GB" dirty="0" smtClean="0"/>
              <a:t>Replication (PCR)</a:t>
            </a:r>
            <a:endParaRPr lang="en-GB" dirty="0"/>
          </a:p>
        </p:txBody>
      </p:sp>
      <p:sp>
        <p:nvSpPr>
          <p:cNvPr id="9" name="Rechteck 19"/>
          <p:cNvSpPr/>
          <p:nvPr/>
        </p:nvSpPr>
        <p:spPr>
          <a:xfrm>
            <a:off x="5619366" y="2145865"/>
            <a:ext cx="844029" cy="2227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>
              <a:solidFill>
                <a:prstClr val="white"/>
              </a:solidFill>
              <a:latin typeface="Mul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52695" y="1413845"/>
            <a:ext cx="4266671" cy="232251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09720" y="1576078"/>
            <a:ext cx="1239520" cy="16497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2" name="Rechteck 236"/>
          <p:cNvSpPr/>
          <p:nvPr/>
        </p:nvSpPr>
        <p:spPr>
          <a:xfrm rot="16200000">
            <a:off x="2080166" y="2200042"/>
            <a:ext cx="1656945" cy="4090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3" name="Rechteck 237"/>
          <p:cNvSpPr/>
          <p:nvPr/>
        </p:nvSpPr>
        <p:spPr>
          <a:xfrm flipV="1">
            <a:off x="3052099" y="2407116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14" name="Gerader Verbinder 282"/>
          <p:cNvCxnSpPr/>
          <p:nvPr/>
        </p:nvCxnSpPr>
        <p:spPr>
          <a:xfrm flipH="1">
            <a:off x="3362792" y="2714980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5" name="Gruppieren 226"/>
          <p:cNvGrpSpPr/>
          <p:nvPr/>
        </p:nvGrpSpPr>
        <p:grpSpPr>
          <a:xfrm>
            <a:off x="3269821" y="1576080"/>
            <a:ext cx="470071" cy="1656945"/>
            <a:chOff x="572239" y="2326399"/>
            <a:chExt cx="352553" cy="1242709"/>
          </a:xfrm>
        </p:grpSpPr>
        <p:sp>
          <p:nvSpPr>
            <p:cNvPr id="16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17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495169" y="3737891"/>
            <a:ext cx="312036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Socket 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09720" y="3266353"/>
            <a:ext cx="1239520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Cores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41541" y="4240225"/>
            <a:ext cx="1204840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GB" sz="1867" dirty="0">
                <a:solidFill>
                  <a:srgbClr val="4C4D4D">
                    <a:lumMod val="50000"/>
                  </a:srgbClr>
                </a:solidFill>
                <a:latin typeface="Muli"/>
              </a:rPr>
              <a:t>Pool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992567" y="4244978"/>
            <a:ext cx="1133704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GB" sz="1867" dirty="0">
                <a:solidFill>
                  <a:srgbClr val="4C4D4D">
                    <a:lumMod val="50000"/>
                  </a:srgbClr>
                </a:solidFill>
                <a:latin typeface="Muli"/>
              </a:rPr>
              <a:t>Worker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9146610" y="4464815"/>
            <a:ext cx="157468" cy="7631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9357893" y="4250289"/>
            <a:ext cx="166426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GB" sz="1867" dirty="0">
                <a:solidFill>
                  <a:srgbClr val="4C4D4D">
                    <a:lumMod val="50000"/>
                  </a:srgbClr>
                </a:solidFill>
                <a:latin typeface="Muli"/>
              </a:rPr>
              <a:t>Data access</a:t>
            </a:r>
          </a:p>
        </p:txBody>
      </p:sp>
      <p:sp>
        <p:nvSpPr>
          <p:cNvPr id="24" name="Rectangle 262"/>
          <p:cNvSpPr/>
          <p:nvPr/>
        </p:nvSpPr>
        <p:spPr>
          <a:xfrm>
            <a:off x="6463395" y="1423587"/>
            <a:ext cx="4301524" cy="232251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25" name="TextBox 266"/>
          <p:cNvSpPr txBox="1"/>
          <p:nvPr/>
        </p:nvSpPr>
        <p:spPr>
          <a:xfrm>
            <a:off x="6463396" y="3743373"/>
            <a:ext cx="312036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Socket 2</a:t>
            </a:r>
          </a:p>
        </p:txBody>
      </p:sp>
      <p:sp>
        <p:nvSpPr>
          <p:cNvPr id="26" name="TextBox 268"/>
          <p:cNvSpPr txBox="1"/>
          <p:nvPr/>
        </p:nvSpPr>
        <p:spPr>
          <a:xfrm>
            <a:off x="8112552" y="3286704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NVRAM</a:t>
            </a:r>
          </a:p>
        </p:txBody>
      </p:sp>
      <p:sp>
        <p:nvSpPr>
          <p:cNvPr id="27" name="TextBox 271"/>
          <p:cNvSpPr txBox="1"/>
          <p:nvPr/>
        </p:nvSpPr>
        <p:spPr>
          <a:xfrm>
            <a:off x="6633299" y="3263261"/>
            <a:ext cx="1239520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Cores</a:t>
            </a:r>
          </a:p>
        </p:txBody>
      </p:sp>
      <p:sp>
        <p:nvSpPr>
          <p:cNvPr id="28" name="Abgerundetes Rechteck 18"/>
          <p:cNvSpPr/>
          <p:nvPr/>
        </p:nvSpPr>
        <p:spPr>
          <a:xfrm>
            <a:off x="2652667" y="1675796"/>
            <a:ext cx="1087224" cy="285749"/>
          </a:xfrm>
          <a:prstGeom prst="roundRect">
            <a:avLst/>
          </a:prstGeom>
          <a:solidFill>
            <a:schemeClr val="accent3">
              <a:alpha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>
                <a:solidFill>
                  <a:srgbClr val="4C4D4D">
                    <a:lumMod val="50000"/>
                  </a:srgbClr>
                </a:solidFill>
                <a:latin typeface="Muli"/>
              </a:rPr>
              <a:t>Master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30" name="Textfeld 20"/>
          <p:cNvSpPr txBox="1"/>
          <p:nvPr/>
        </p:nvSpPr>
        <p:spPr>
          <a:xfrm>
            <a:off x="5719631" y="2398175"/>
            <a:ext cx="644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de-DE" sz="1600" dirty="0">
                <a:solidFill>
                  <a:srgbClr val="4C4D4D"/>
                </a:solidFill>
                <a:latin typeface="Muli"/>
              </a:rPr>
              <a:t>UPI</a:t>
            </a:r>
            <a:endParaRPr lang="en-US" sz="1600" dirty="0" err="1">
              <a:solidFill>
                <a:srgbClr val="4C4D4D"/>
              </a:solidFill>
              <a:latin typeface="Muli"/>
            </a:endParaRPr>
          </a:p>
        </p:txBody>
      </p:sp>
      <p:cxnSp>
        <p:nvCxnSpPr>
          <p:cNvPr id="31" name="Gewinkelter Verbinder 22"/>
          <p:cNvCxnSpPr>
            <a:stCxn id="36" idx="1"/>
            <a:endCxn id="28" idx="3"/>
          </p:cNvCxnSpPr>
          <p:nvPr/>
        </p:nvCxnSpPr>
        <p:spPr>
          <a:xfrm rot="10800000">
            <a:off x="3739891" y="1818673"/>
            <a:ext cx="1036315" cy="128161"/>
          </a:xfrm>
          <a:prstGeom prst="bentConnector3">
            <a:avLst>
              <a:gd name="adj1" fmla="val 69608"/>
            </a:avLst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2" name="Gewinkelter Verbinder 244"/>
          <p:cNvCxnSpPr>
            <a:stCxn id="36" idx="1"/>
            <a:endCxn id="131" idx="4"/>
          </p:cNvCxnSpPr>
          <p:nvPr/>
        </p:nvCxnSpPr>
        <p:spPr>
          <a:xfrm rot="10800000" flipV="1">
            <a:off x="2647525" y="1946832"/>
            <a:ext cx="2128680" cy="968707"/>
          </a:xfrm>
          <a:prstGeom prst="bentConnector3">
            <a:avLst>
              <a:gd name="adj1" fmla="val 33741"/>
            </a:avLst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3" name="Gewinkelter Verbinder 33"/>
          <p:cNvCxnSpPr>
            <a:stCxn id="36" idx="3"/>
            <a:endCxn id="9" idx="1"/>
          </p:cNvCxnSpPr>
          <p:nvPr/>
        </p:nvCxnSpPr>
        <p:spPr>
          <a:xfrm>
            <a:off x="5120381" y="1946833"/>
            <a:ext cx="498984" cy="310417"/>
          </a:xfrm>
          <a:prstGeom prst="bentConnector3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4" name="Gerader Verbinder 42"/>
          <p:cNvCxnSpPr>
            <a:stCxn id="9" idx="1"/>
            <a:endCxn id="9" idx="3"/>
          </p:cNvCxnSpPr>
          <p:nvPr/>
        </p:nvCxnSpPr>
        <p:spPr>
          <a:xfrm>
            <a:off x="5619366" y="2257249"/>
            <a:ext cx="844029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35" name="Gruppieren 14"/>
          <p:cNvGrpSpPr/>
          <p:nvPr/>
        </p:nvGrpSpPr>
        <p:grpSpPr>
          <a:xfrm>
            <a:off x="4776205" y="1748942"/>
            <a:ext cx="344176" cy="395781"/>
            <a:chOff x="3390718" y="2069432"/>
            <a:chExt cx="258132" cy="296836"/>
          </a:xfrm>
        </p:grpSpPr>
        <p:sp>
          <p:nvSpPr>
            <p:cNvPr id="36" name="Rechteck 4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37" name="Freihandform 6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38" name="Gerade Verbindung mit Pfeil 12"/>
            <p:cNvCxnSpPr>
              <a:stCxn id="37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</p:cxnSp>
      </p:grpSp>
      <p:sp>
        <p:nvSpPr>
          <p:cNvPr id="39" name="Rechteck 252"/>
          <p:cNvSpPr/>
          <p:nvPr/>
        </p:nvSpPr>
        <p:spPr>
          <a:xfrm>
            <a:off x="4250738" y="1982800"/>
            <a:ext cx="473909" cy="167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800" dirty="0">
              <a:solidFill>
                <a:prstClr val="white"/>
              </a:solidFill>
              <a:latin typeface="Muli"/>
            </a:endParaRPr>
          </a:p>
        </p:txBody>
      </p:sp>
      <p:sp>
        <p:nvSpPr>
          <p:cNvPr id="40" name="Textfeld 253"/>
          <p:cNvSpPr txBox="1"/>
          <p:nvPr/>
        </p:nvSpPr>
        <p:spPr>
          <a:xfrm>
            <a:off x="4181797" y="1924317"/>
            <a:ext cx="597575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de-DE" sz="1067" dirty="0">
                <a:solidFill>
                  <a:srgbClr val="4C4D4D"/>
                </a:solidFill>
                <a:latin typeface="Muli"/>
              </a:rPr>
              <a:t>Write</a:t>
            </a:r>
            <a:endParaRPr lang="en-US" sz="1067" dirty="0" err="1">
              <a:solidFill>
                <a:srgbClr val="4C4D4D"/>
              </a:solidFill>
              <a:latin typeface="Muli"/>
            </a:endParaRPr>
          </a:p>
        </p:txBody>
      </p:sp>
      <p:grpSp>
        <p:nvGrpSpPr>
          <p:cNvPr id="41" name="Gruppieren 254"/>
          <p:cNvGrpSpPr/>
          <p:nvPr/>
        </p:nvGrpSpPr>
        <p:grpSpPr>
          <a:xfrm>
            <a:off x="7715874" y="4287742"/>
            <a:ext cx="276693" cy="318180"/>
            <a:chOff x="3390718" y="2069432"/>
            <a:chExt cx="258132" cy="296836"/>
          </a:xfrm>
        </p:grpSpPr>
        <p:sp>
          <p:nvSpPr>
            <p:cNvPr id="42" name="Rechteck 255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43" name="Freihandform 256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44" name="Gerade Verbindung mit Pfeil 257"/>
            <p:cNvCxnSpPr>
              <a:stCxn id="43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tx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Abgerundetes Rechteck 258"/>
          <p:cNvSpPr/>
          <p:nvPr/>
        </p:nvSpPr>
        <p:spPr>
          <a:xfrm>
            <a:off x="5945625" y="4331458"/>
            <a:ext cx="800959" cy="248028"/>
          </a:xfrm>
          <a:prstGeom prst="roundRect">
            <a:avLst/>
          </a:prstGeom>
          <a:solidFill>
            <a:schemeClr val="bg1">
              <a:lumMod val="75000"/>
              <a:alpha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47" name="Rectangle 3"/>
          <p:cNvSpPr/>
          <p:nvPr/>
        </p:nvSpPr>
        <p:spPr>
          <a:xfrm>
            <a:off x="6633299" y="1572986"/>
            <a:ext cx="1239520" cy="16497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48" name="Rechteck 236"/>
          <p:cNvSpPr/>
          <p:nvPr/>
        </p:nvSpPr>
        <p:spPr>
          <a:xfrm rot="16200000">
            <a:off x="7745493" y="2200042"/>
            <a:ext cx="1656945" cy="4090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50" name="Gerader Verbinder 282"/>
          <p:cNvCxnSpPr/>
          <p:nvPr/>
        </p:nvCxnSpPr>
        <p:spPr>
          <a:xfrm flipH="1">
            <a:off x="9028119" y="2848336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51" name="Gruppieren 226"/>
          <p:cNvGrpSpPr/>
          <p:nvPr/>
        </p:nvGrpSpPr>
        <p:grpSpPr>
          <a:xfrm>
            <a:off x="8935147" y="1576080"/>
            <a:ext cx="470071" cy="1656945"/>
            <a:chOff x="572239" y="2326399"/>
            <a:chExt cx="352553" cy="1242709"/>
          </a:xfrm>
        </p:grpSpPr>
        <p:sp>
          <p:nvSpPr>
            <p:cNvPr id="52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53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grpSp>
        <p:nvGrpSpPr>
          <p:cNvPr id="54" name="Gruppieren 204"/>
          <p:cNvGrpSpPr/>
          <p:nvPr/>
        </p:nvGrpSpPr>
        <p:grpSpPr>
          <a:xfrm>
            <a:off x="4774811" y="2394254"/>
            <a:ext cx="344176" cy="395781"/>
            <a:chOff x="3390718" y="2069432"/>
            <a:chExt cx="258132" cy="296836"/>
          </a:xfrm>
        </p:grpSpPr>
        <p:sp>
          <p:nvSpPr>
            <p:cNvPr id="55" name="Rechteck 205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56" name="Freihandform 206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57" name="Gerade Verbindung mit Pfeil 207"/>
            <p:cNvCxnSpPr>
              <a:stCxn id="56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Gerade Verbindung mit Pfeil 51"/>
          <p:cNvCxnSpPr>
            <a:stCxn id="55" idx="3"/>
            <a:endCxn id="119" idx="3"/>
          </p:cNvCxnSpPr>
          <p:nvPr/>
        </p:nvCxnSpPr>
        <p:spPr>
          <a:xfrm flipH="1" flipV="1">
            <a:off x="3739888" y="2393480"/>
            <a:ext cx="1379099" cy="1986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9" name="Rechteck 59"/>
          <p:cNvSpPr/>
          <p:nvPr/>
        </p:nvSpPr>
        <p:spPr>
          <a:xfrm>
            <a:off x="4829898" y="3031194"/>
            <a:ext cx="473909" cy="167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800" dirty="0">
              <a:solidFill>
                <a:prstClr val="white"/>
              </a:solidFill>
              <a:latin typeface="Muli"/>
            </a:endParaRPr>
          </a:p>
        </p:txBody>
      </p:sp>
      <p:sp>
        <p:nvSpPr>
          <p:cNvPr id="60" name="Textfeld 60"/>
          <p:cNvSpPr txBox="1"/>
          <p:nvPr/>
        </p:nvSpPr>
        <p:spPr>
          <a:xfrm>
            <a:off x="4760957" y="2972712"/>
            <a:ext cx="597575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de-DE" sz="1067" dirty="0">
                <a:solidFill>
                  <a:srgbClr val="4C4D4D"/>
                </a:solidFill>
                <a:latin typeface="Muli"/>
              </a:rPr>
              <a:t>Read</a:t>
            </a:r>
            <a:endParaRPr lang="en-US" sz="1067" dirty="0" err="1">
              <a:solidFill>
                <a:srgbClr val="4C4D4D"/>
              </a:solidFill>
              <a:latin typeface="Muli"/>
            </a:endParaRPr>
          </a:p>
        </p:txBody>
      </p:sp>
      <p:cxnSp>
        <p:nvCxnSpPr>
          <p:cNvPr id="61" name="Gewinkelter Verbinder 246"/>
          <p:cNvCxnSpPr>
            <a:stCxn id="9" idx="3"/>
            <a:endCxn id="63" idx="1"/>
          </p:cNvCxnSpPr>
          <p:nvPr/>
        </p:nvCxnSpPr>
        <p:spPr>
          <a:xfrm flipV="1">
            <a:off x="6463395" y="1964887"/>
            <a:ext cx="1854599" cy="292363"/>
          </a:xfrm>
          <a:prstGeom prst="bentConnector3">
            <a:avLst>
              <a:gd name="adj1" fmla="val 15418"/>
            </a:avLst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3" name="Abgerundetes Rechteck 240"/>
          <p:cNvSpPr/>
          <p:nvPr/>
        </p:nvSpPr>
        <p:spPr>
          <a:xfrm>
            <a:off x="8317993" y="1822012"/>
            <a:ext cx="1087224" cy="285749"/>
          </a:xfrm>
          <a:prstGeom prst="roundRect">
            <a:avLst/>
          </a:prstGeom>
          <a:solidFill>
            <a:schemeClr val="accent3">
              <a:alpha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 err="1">
                <a:solidFill>
                  <a:srgbClr val="4C4D4D">
                    <a:lumMod val="50000"/>
                  </a:srgbClr>
                </a:solidFill>
                <a:latin typeface="Muli"/>
              </a:rPr>
              <a:t>Replica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64" name="Rechteck 236"/>
          <p:cNvSpPr/>
          <p:nvPr/>
        </p:nvSpPr>
        <p:spPr>
          <a:xfrm rot="16200000">
            <a:off x="870145" y="2206083"/>
            <a:ext cx="1656945" cy="409020"/>
          </a:xfrm>
          <a:prstGeom prst="rect">
            <a:avLst/>
          </a:prstGeom>
          <a:solidFill>
            <a:srgbClr val="37659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65" name="Rechteck 237"/>
          <p:cNvSpPr/>
          <p:nvPr/>
        </p:nvSpPr>
        <p:spPr>
          <a:xfrm flipV="1">
            <a:off x="1842078" y="2413157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66" name="Gerader Verbinder 282"/>
          <p:cNvCxnSpPr/>
          <p:nvPr/>
        </p:nvCxnSpPr>
        <p:spPr>
          <a:xfrm flipH="1">
            <a:off x="2152771" y="2721021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67" name="Gruppieren 226"/>
          <p:cNvGrpSpPr/>
          <p:nvPr/>
        </p:nvGrpSpPr>
        <p:grpSpPr>
          <a:xfrm>
            <a:off x="2059799" y="1582121"/>
            <a:ext cx="470071" cy="1656945"/>
            <a:chOff x="572239" y="2326399"/>
            <a:chExt cx="352553" cy="1242709"/>
          </a:xfrm>
        </p:grpSpPr>
        <p:sp>
          <p:nvSpPr>
            <p:cNvPr id="68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  <a:solidFill>
              <a:srgbClr val="376591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69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sp>
        <p:nvSpPr>
          <p:cNvPr id="70" name="Rechteck 236"/>
          <p:cNvSpPr/>
          <p:nvPr/>
        </p:nvSpPr>
        <p:spPr>
          <a:xfrm rot="16200000">
            <a:off x="9000372" y="2196949"/>
            <a:ext cx="1656945" cy="409020"/>
          </a:xfrm>
          <a:prstGeom prst="rect">
            <a:avLst/>
          </a:prstGeom>
          <a:solidFill>
            <a:srgbClr val="37659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71" name="Rechteck 237"/>
          <p:cNvSpPr/>
          <p:nvPr/>
        </p:nvSpPr>
        <p:spPr>
          <a:xfrm flipV="1">
            <a:off x="9972305" y="2404023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72" name="Gerader Verbinder 282"/>
          <p:cNvCxnSpPr/>
          <p:nvPr/>
        </p:nvCxnSpPr>
        <p:spPr>
          <a:xfrm flipH="1">
            <a:off x="10282997" y="2711887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73" name="Gruppieren 226"/>
          <p:cNvGrpSpPr/>
          <p:nvPr/>
        </p:nvGrpSpPr>
        <p:grpSpPr>
          <a:xfrm>
            <a:off x="10190026" y="1572986"/>
            <a:ext cx="470071" cy="1656945"/>
            <a:chOff x="572239" y="2326399"/>
            <a:chExt cx="352553" cy="1242709"/>
          </a:xfrm>
        </p:grpSpPr>
        <p:sp>
          <p:nvSpPr>
            <p:cNvPr id="74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  <a:solidFill>
              <a:srgbClr val="376591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75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sp>
        <p:nvSpPr>
          <p:cNvPr id="76" name="TextBox 268"/>
          <p:cNvSpPr txBox="1"/>
          <p:nvPr/>
        </p:nvSpPr>
        <p:spPr>
          <a:xfrm>
            <a:off x="9303660" y="3305241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DRAM</a:t>
            </a:r>
          </a:p>
        </p:txBody>
      </p:sp>
      <p:sp>
        <p:nvSpPr>
          <p:cNvPr id="77" name="TextBox 268"/>
          <p:cNvSpPr txBox="1"/>
          <p:nvPr/>
        </p:nvSpPr>
        <p:spPr>
          <a:xfrm>
            <a:off x="2384821" y="3286704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NVRAM</a:t>
            </a:r>
          </a:p>
        </p:txBody>
      </p:sp>
      <p:sp>
        <p:nvSpPr>
          <p:cNvPr id="78" name="TextBox 268"/>
          <p:cNvSpPr txBox="1"/>
          <p:nvPr/>
        </p:nvSpPr>
        <p:spPr>
          <a:xfrm>
            <a:off x="1237556" y="3278988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DRAM</a:t>
            </a:r>
          </a:p>
        </p:txBody>
      </p:sp>
      <p:sp>
        <p:nvSpPr>
          <p:cNvPr id="89" name="Rechteck 237"/>
          <p:cNvSpPr/>
          <p:nvPr/>
        </p:nvSpPr>
        <p:spPr>
          <a:xfrm flipV="1">
            <a:off x="8709878" y="2424345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grpSp>
        <p:nvGrpSpPr>
          <p:cNvPr id="91" name="Gruppieren 204"/>
          <p:cNvGrpSpPr/>
          <p:nvPr/>
        </p:nvGrpSpPr>
        <p:grpSpPr>
          <a:xfrm>
            <a:off x="7208219" y="2396908"/>
            <a:ext cx="344176" cy="395781"/>
            <a:chOff x="3390718" y="2069432"/>
            <a:chExt cx="258132" cy="296836"/>
          </a:xfrm>
        </p:grpSpPr>
        <p:sp>
          <p:nvSpPr>
            <p:cNvPr id="92" name="Rechteck 205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93" name="Freihandform 206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94" name="Gerade Verbindung mit Pfeil 207"/>
            <p:cNvCxnSpPr>
              <a:stCxn id="93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uppieren 208"/>
          <p:cNvGrpSpPr/>
          <p:nvPr/>
        </p:nvGrpSpPr>
        <p:grpSpPr>
          <a:xfrm>
            <a:off x="7112927" y="2487464"/>
            <a:ext cx="344176" cy="395781"/>
            <a:chOff x="3390718" y="2069432"/>
            <a:chExt cx="258132" cy="296836"/>
          </a:xfrm>
        </p:grpSpPr>
        <p:sp>
          <p:nvSpPr>
            <p:cNvPr id="96" name="Rechteck 209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97" name="Freihandform 210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98" name="Gerade Verbindung mit Pfeil 211"/>
            <p:cNvCxnSpPr>
              <a:stCxn id="97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uppieren 213"/>
          <p:cNvGrpSpPr/>
          <p:nvPr/>
        </p:nvGrpSpPr>
        <p:grpSpPr>
          <a:xfrm>
            <a:off x="7005605" y="2579826"/>
            <a:ext cx="344176" cy="395781"/>
            <a:chOff x="3390718" y="2069432"/>
            <a:chExt cx="258132" cy="296836"/>
          </a:xfrm>
        </p:grpSpPr>
        <p:sp>
          <p:nvSpPr>
            <p:cNvPr id="100" name="Rechteck 214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101" name="Freihandform 217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102" name="Gerade Verbindung mit Pfeil 218"/>
            <p:cNvCxnSpPr>
              <a:stCxn id="101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uppieren 219"/>
          <p:cNvGrpSpPr/>
          <p:nvPr/>
        </p:nvGrpSpPr>
        <p:grpSpPr>
          <a:xfrm>
            <a:off x="6908635" y="2691099"/>
            <a:ext cx="344176" cy="395781"/>
            <a:chOff x="3390718" y="2069432"/>
            <a:chExt cx="258132" cy="296836"/>
          </a:xfrm>
        </p:grpSpPr>
        <p:sp>
          <p:nvSpPr>
            <p:cNvPr id="104" name="Rechteck 220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105" name="Freihandform 222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106" name="Gerade Verbindung mit Pfeil 223"/>
            <p:cNvCxnSpPr>
              <a:stCxn id="105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7" name="Gerade Verbindung mit Pfeil 51"/>
          <p:cNvCxnSpPr>
            <a:stCxn id="92" idx="3"/>
            <a:endCxn id="126" idx="1"/>
          </p:cNvCxnSpPr>
          <p:nvPr/>
        </p:nvCxnSpPr>
        <p:spPr>
          <a:xfrm flipV="1">
            <a:off x="7552395" y="2341849"/>
            <a:ext cx="2011160" cy="2529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8" name="Gerade Verbindung mit Pfeil 249"/>
          <p:cNvCxnSpPr>
            <a:stCxn id="96" idx="3"/>
            <a:endCxn id="113" idx="1"/>
          </p:cNvCxnSpPr>
          <p:nvPr/>
        </p:nvCxnSpPr>
        <p:spPr>
          <a:xfrm>
            <a:off x="7457103" y="2685355"/>
            <a:ext cx="860891" cy="1970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9" name="Gerade Verbindung mit Pfeil 250"/>
          <p:cNvCxnSpPr>
            <a:stCxn id="100" idx="3"/>
            <a:endCxn id="126" idx="1"/>
          </p:cNvCxnSpPr>
          <p:nvPr/>
        </p:nvCxnSpPr>
        <p:spPr>
          <a:xfrm flipV="1">
            <a:off x="7349782" y="2341849"/>
            <a:ext cx="2213773" cy="4358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0" name="Gerade Verbindung mit Pfeil 251"/>
          <p:cNvCxnSpPr>
            <a:stCxn id="104" idx="3"/>
            <a:endCxn id="113" idx="1"/>
          </p:cNvCxnSpPr>
          <p:nvPr/>
        </p:nvCxnSpPr>
        <p:spPr>
          <a:xfrm flipV="1">
            <a:off x="7252811" y="2705061"/>
            <a:ext cx="1065183" cy="1839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1" name="Rechteck 59"/>
          <p:cNvSpPr/>
          <p:nvPr/>
        </p:nvSpPr>
        <p:spPr>
          <a:xfrm>
            <a:off x="7335399" y="3032157"/>
            <a:ext cx="473909" cy="167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800" dirty="0">
              <a:solidFill>
                <a:prstClr val="white"/>
              </a:solidFill>
              <a:latin typeface="Muli"/>
            </a:endParaRPr>
          </a:p>
        </p:txBody>
      </p:sp>
      <p:sp>
        <p:nvSpPr>
          <p:cNvPr id="112" name="Textfeld 60"/>
          <p:cNvSpPr txBox="1"/>
          <p:nvPr/>
        </p:nvSpPr>
        <p:spPr>
          <a:xfrm>
            <a:off x="7257771" y="2966271"/>
            <a:ext cx="64123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de-DE" sz="1067" dirty="0">
                <a:solidFill>
                  <a:srgbClr val="4C4D4D"/>
                </a:solidFill>
                <a:latin typeface="Muli"/>
              </a:rPr>
              <a:t>Read</a:t>
            </a:r>
            <a:endParaRPr lang="en-US" sz="1067" dirty="0" err="1">
              <a:solidFill>
                <a:srgbClr val="4C4D4D"/>
              </a:solidFill>
              <a:latin typeface="Muli"/>
            </a:endParaRPr>
          </a:p>
        </p:txBody>
      </p:sp>
      <p:sp>
        <p:nvSpPr>
          <p:cNvPr id="113" name="Abgerundetes Rechteck 243"/>
          <p:cNvSpPr/>
          <p:nvPr/>
        </p:nvSpPr>
        <p:spPr>
          <a:xfrm>
            <a:off x="8317993" y="2562187"/>
            <a:ext cx="1087224" cy="285749"/>
          </a:xfrm>
          <a:prstGeom prst="roundRect">
            <a:avLst/>
          </a:prstGeom>
          <a:solidFill>
            <a:schemeClr val="accent5">
              <a:alpha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>
                <a:solidFill>
                  <a:srgbClr val="4C4D4D">
                    <a:lumMod val="50000"/>
                  </a:srgbClr>
                </a:solidFill>
                <a:latin typeface="Muli"/>
              </a:rPr>
              <a:t>Master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grpSp>
        <p:nvGrpSpPr>
          <p:cNvPr id="114" name="Gruppieren 219"/>
          <p:cNvGrpSpPr/>
          <p:nvPr/>
        </p:nvGrpSpPr>
        <p:grpSpPr>
          <a:xfrm>
            <a:off x="4862900" y="2470050"/>
            <a:ext cx="344176" cy="395781"/>
            <a:chOff x="3390718" y="2069432"/>
            <a:chExt cx="258132" cy="296836"/>
          </a:xfrm>
        </p:grpSpPr>
        <p:sp>
          <p:nvSpPr>
            <p:cNvPr id="115" name="Rechteck 220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116" name="Freihandform 222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117" name="Gerade Verbindung mit Pfeil 223"/>
            <p:cNvCxnSpPr>
              <a:stCxn id="116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8" name="Gerade Verbindung mit Pfeil 251"/>
          <p:cNvCxnSpPr>
            <a:stCxn id="115" idx="1"/>
            <a:endCxn id="119" idx="3"/>
          </p:cNvCxnSpPr>
          <p:nvPr/>
        </p:nvCxnSpPr>
        <p:spPr>
          <a:xfrm flipH="1" flipV="1">
            <a:off x="3739889" y="2393481"/>
            <a:ext cx="1123012" cy="2744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9" name="Abgerundetes Rechteck 243"/>
          <p:cNvSpPr/>
          <p:nvPr/>
        </p:nvSpPr>
        <p:spPr>
          <a:xfrm>
            <a:off x="2652664" y="2250606"/>
            <a:ext cx="1087224" cy="285749"/>
          </a:xfrm>
          <a:prstGeom prst="roundRect">
            <a:avLst/>
          </a:prstGeom>
          <a:solidFill>
            <a:schemeClr val="accent5">
              <a:alpha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>
                <a:solidFill>
                  <a:srgbClr val="4C4D4D">
                    <a:lumMod val="50000"/>
                  </a:srgbClr>
                </a:solidFill>
                <a:latin typeface="Muli"/>
              </a:rPr>
              <a:t>Replica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3" name="Isosceles Triangle 2"/>
          <p:cNvSpPr/>
          <p:nvPr/>
        </p:nvSpPr>
        <p:spPr>
          <a:xfrm>
            <a:off x="3706946" y="4365143"/>
            <a:ext cx="225157" cy="196773"/>
          </a:xfrm>
          <a:prstGeom prst="triangle">
            <a:avLst/>
          </a:prstGeom>
          <a:solidFill>
            <a:srgbClr val="CFCF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GB">
              <a:solidFill>
                <a:prstClr val="white"/>
              </a:solidFill>
              <a:latin typeface="Muli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024567" y="4249099"/>
            <a:ext cx="2232447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GB" sz="1867" dirty="0">
                <a:solidFill>
                  <a:srgbClr val="4C4D4D">
                    <a:lumMod val="50000"/>
                  </a:srgbClr>
                </a:solidFill>
                <a:latin typeface="Muli"/>
              </a:rPr>
              <a:t>Compression B</a:t>
            </a:r>
          </a:p>
        </p:txBody>
      </p:sp>
      <p:sp>
        <p:nvSpPr>
          <p:cNvPr id="122" name="Isosceles Triangle 121"/>
          <p:cNvSpPr/>
          <p:nvPr/>
        </p:nvSpPr>
        <p:spPr>
          <a:xfrm>
            <a:off x="3539388" y="2390658"/>
            <a:ext cx="225157" cy="196773"/>
          </a:xfrm>
          <a:prstGeom prst="triangle">
            <a:avLst/>
          </a:prstGeom>
          <a:solidFill>
            <a:srgbClr val="CFCF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GB">
              <a:solidFill>
                <a:prstClr val="white"/>
              </a:solidFill>
              <a:latin typeface="Muli"/>
            </a:endParaRPr>
          </a:p>
        </p:txBody>
      </p:sp>
      <p:sp>
        <p:nvSpPr>
          <p:cNvPr id="123" name="Isosceles Triangle 122"/>
          <p:cNvSpPr/>
          <p:nvPr/>
        </p:nvSpPr>
        <p:spPr>
          <a:xfrm>
            <a:off x="9201947" y="1968304"/>
            <a:ext cx="225157" cy="196773"/>
          </a:xfrm>
          <a:prstGeom prst="triangle">
            <a:avLst/>
          </a:prstGeom>
          <a:solidFill>
            <a:srgbClr val="CFCF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GB">
              <a:solidFill>
                <a:prstClr val="white"/>
              </a:solidFill>
              <a:latin typeface="Muli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1731606" y="4262895"/>
            <a:ext cx="2232447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GB" sz="1867" dirty="0">
                <a:solidFill>
                  <a:srgbClr val="4C4D4D">
                    <a:lumMod val="50000"/>
                  </a:srgbClr>
                </a:solidFill>
                <a:latin typeface="Muli"/>
              </a:rPr>
              <a:t>Compression A</a:t>
            </a:r>
          </a:p>
        </p:txBody>
      </p:sp>
      <p:sp>
        <p:nvSpPr>
          <p:cNvPr id="128" name="5-Point Star 127"/>
          <p:cNvSpPr/>
          <p:nvPr/>
        </p:nvSpPr>
        <p:spPr>
          <a:xfrm>
            <a:off x="3495667" y="1816067"/>
            <a:ext cx="317077" cy="270024"/>
          </a:xfrm>
          <a:prstGeom prst="star5">
            <a:avLst/>
          </a:prstGeom>
          <a:solidFill>
            <a:srgbClr val="CFCF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GB">
              <a:solidFill>
                <a:prstClr val="white"/>
              </a:solidFill>
              <a:latin typeface="Muli"/>
            </a:endParaRPr>
          </a:p>
        </p:txBody>
      </p:sp>
      <p:sp>
        <p:nvSpPr>
          <p:cNvPr id="129" name="5-Point Star 128"/>
          <p:cNvSpPr/>
          <p:nvPr/>
        </p:nvSpPr>
        <p:spPr>
          <a:xfrm>
            <a:off x="9187494" y="2617621"/>
            <a:ext cx="317077" cy="270024"/>
          </a:xfrm>
          <a:prstGeom prst="star5">
            <a:avLst/>
          </a:prstGeom>
          <a:solidFill>
            <a:srgbClr val="CFCF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GB">
              <a:solidFill>
                <a:prstClr val="white"/>
              </a:solidFill>
              <a:latin typeface="Muli"/>
            </a:endParaRPr>
          </a:p>
        </p:txBody>
      </p:sp>
      <p:sp>
        <p:nvSpPr>
          <p:cNvPr id="130" name="5-Point Star 129"/>
          <p:cNvSpPr/>
          <p:nvPr/>
        </p:nvSpPr>
        <p:spPr>
          <a:xfrm>
            <a:off x="1335904" y="4287741"/>
            <a:ext cx="317077" cy="270024"/>
          </a:xfrm>
          <a:prstGeom prst="star5">
            <a:avLst/>
          </a:prstGeom>
          <a:solidFill>
            <a:srgbClr val="CFCF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GB">
              <a:solidFill>
                <a:prstClr val="white"/>
              </a:solidFill>
              <a:latin typeface="Muli"/>
            </a:endParaRPr>
          </a:p>
        </p:txBody>
      </p:sp>
      <p:sp>
        <p:nvSpPr>
          <p:cNvPr id="120" name="Content Placeholder 6"/>
          <p:cNvSpPr>
            <a:spLocks noGrp="1"/>
          </p:cNvSpPr>
          <p:nvPr>
            <p:ph idx="1"/>
          </p:nvPr>
        </p:nvSpPr>
        <p:spPr>
          <a:xfrm>
            <a:off x="690225" y="4913012"/>
            <a:ext cx="11679120" cy="1301533"/>
          </a:xfrm>
        </p:spPr>
        <p:txBody>
          <a:bodyPr/>
          <a:lstStyle/>
          <a:p>
            <a:pPr lvl="1"/>
            <a:r>
              <a:rPr lang="en-GB" dirty="0"/>
              <a:t>Proof of concept - </a:t>
            </a:r>
            <a:r>
              <a:rPr lang="en-GB" b="1" dirty="0"/>
              <a:t>abstract user-space library </a:t>
            </a:r>
            <a:endParaRPr lang="en-GB" dirty="0"/>
          </a:p>
        </p:txBody>
      </p:sp>
      <p:sp>
        <p:nvSpPr>
          <p:cNvPr id="29" name="Abgerundetes Rechteck 238"/>
          <p:cNvSpPr/>
          <p:nvPr/>
        </p:nvSpPr>
        <p:spPr>
          <a:xfrm>
            <a:off x="1470945" y="2766772"/>
            <a:ext cx="1087224" cy="285749"/>
          </a:xfrm>
          <a:prstGeom prst="roundRect">
            <a:avLst/>
          </a:prstGeom>
          <a:solidFill>
            <a:schemeClr val="accent3">
              <a:alpha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>
                <a:solidFill>
                  <a:srgbClr val="4C4D4D">
                    <a:lumMod val="50000"/>
                  </a:srgbClr>
                </a:solidFill>
                <a:latin typeface="Muli"/>
              </a:rPr>
              <a:t>Replica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31" name="5-Point Star 130"/>
          <p:cNvSpPr/>
          <p:nvPr/>
        </p:nvSpPr>
        <p:spPr>
          <a:xfrm>
            <a:off x="2330448" y="2812399"/>
            <a:ext cx="317077" cy="270024"/>
          </a:xfrm>
          <a:prstGeom prst="star5">
            <a:avLst/>
          </a:prstGeom>
          <a:solidFill>
            <a:srgbClr val="CFCF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GB">
              <a:solidFill>
                <a:prstClr val="white"/>
              </a:solidFill>
              <a:latin typeface="Muli"/>
            </a:endParaRPr>
          </a:p>
        </p:txBody>
      </p:sp>
      <p:sp>
        <p:nvSpPr>
          <p:cNvPr id="126" name="Abgerundetes Rechteck 243"/>
          <p:cNvSpPr/>
          <p:nvPr/>
        </p:nvSpPr>
        <p:spPr>
          <a:xfrm>
            <a:off x="9563555" y="2198974"/>
            <a:ext cx="1087224" cy="285749"/>
          </a:xfrm>
          <a:prstGeom prst="roundRect">
            <a:avLst/>
          </a:prstGeom>
          <a:solidFill>
            <a:schemeClr val="accent5">
              <a:alpha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>
                <a:solidFill>
                  <a:srgbClr val="4C4D4D">
                    <a:lumMod val="50000"/>
                  </a:srgbClr>
                </a:solidFill>
                <a:latin typeface="Muli"/>
              </a:rPr>
              <a:t>Replica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32" name="Isosceles Triangle 131"/>
          <p:cNvSpPr/>
          <p:nvPr/>
        </p:nvSpPr>
        <p:spPr>
          <a:xfrm>
            <a:off x="10442375" y="2329107"/>
            <a:ext cx="225157" cy="196773"/>
          </a:xfrm>
          <a:prstGeom prst="triangle">
            <a:avLst/>
          </a:prstGeom>
          <a:solidFill>
            <a:srgbClr val="CFCF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GB">
              <a:solidFill>
                <a:prstClr val="white"/>
              </a:solidFill>
              <a:latin typeface="Muli"/>
            </a:endParaRPr>
          </a:p>
        </p:txBody>
      </p:sp>
      <p:sp>
        <p:nvSpPr>
          <p:cNvPr id="124" name="Rounded Rectangle 123"/>
          <p:cNvSpPr/>
          <p:nvPr/>
        </p:nvSpPr>
        <p:spPr>
          <a:xfrm>
            <a:off x="7089985" y="1023348"/>
            <a:ext cx="2620997" cy="437487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en-GB" dirty="0">
                <a:solidFill>
                  <a:prstClr val="white"/>
                </a:solidFill>
                <a:latin typeface="Muli"/>
              </a:rPr>
              <a:t>3</a:t>
            </a:r>
            <a:r>
              <a:rPr lang="en-GB" dirty="0" smtClean="0">
                <a:solidFill>
                  <a:prstClr val="white"/>
                </a:solidFill>
                <a:latin typeface="Muli"/>
              </a:rPr>
              <a:t>. </a:t>
            </a:r>
            <a:r>
              <a:rPr lang="en-GB" dirty="0">
                <a:solidFill>
                  <a:prstClr val="white"/>
                </a:solidFill>
                <a:latin typeface="Muli"/>
              </a:rPr>
              <a:t>Storage Overhead</a:t>
            </a:r>
          </a:p>
        </p:txBody>
      </p:sp>
      <p:sp>
        <p:nvSpPr>
          <p:cNvPr id="134" name="Rounded Rectangle 133"/>
          <p:cNvSpPr/>
          <p:nvPr/>
        </p:nvSpPr>
        <p:spPr>
          <a:xfrm>
            <a:off x="8132564" y="2863771"/>
            <a:ext cx="2421384" cy="527448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en-GB" dirty="0">
                <a:solidFill>
                  <a:prstClr val="white"/>
                </a:solidFill>
                <a:latin typeface="Muli"/>
              </a:rPr>
              <a:t>2</a:t>
            </a:r>
            <a:r>
              <a:rPr lang="en-GB" dirty="0" smtClean="0">
                <a:solidFill>
                  <a:prstClr val="white"/>
                </a:solidFill>
                <a:latin typeface="Muli"/>
              </a:rPr>
              <a:t>. </a:t>
            </a:r>
            <a:r>
              <a:rPr lang="en-GB" dirty="0">
                <a:solidFill>
                  <a:prstClr val="white"/>
                </a:solidFill>
                <a:latin typeface="Muli"/>
              </a:rPr>
              <a:t>Unified DRAM/ NVRAM replication</a:t>
            </a:r>
          </a:p>
        </p:txBody>
      </p:sp>
      <p:sp>
        <p:nvSpPr>
          <p:cNvPr id="135" name="Rounded Rectangle 134"/>
          <p:cNvSpPr/>
          <p:nvPr/>
        </p:nvSpPr>
        <p:spPr>
          <a:xfrm>
            <a:off x="4651450" y="3644419"/>
            <a:ext cx="2668137" cy="527448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en-GB" dirty="0">
                <a:solidFill>
                  <a:prstClr val="white"/>
                </a:solidFill>
                <a:latin typeface="Muli"/>
              </a:rPr>
              <a:t>1. NUMA Awareness</a:t>
            </a:r>
          </a:p>
        </p:txBody>
      </p:sp>
    </p:spTree>
    <p:extLst>
      <p:ext uri="{BB962C8B-B14F-4D97-AF65-F5344CB8AC3E}">
        <p14:creationId xmlns:p14="http://schemas.microsoft.com/office/powerpoint/2010/main" val="1200440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Abstract User-space Library</a:t>
            </a:r>
            <a:endParaRPr lang="en-GB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240000" y="1295999"/>
            <a:ext cx="11712000" cy="1555355"/>
          </a:xfrm>
        </p:spPr>
        <p:txBody>
          <a:bodyPr/>
          <a:lstStyle/>
          <a:p>
            <a:r>
              <a:rPr lang="en-GB" dirty="0" smtClean="0"/>
              <a:t>Hides PCR complexity behind simplified API</a:t>
            </a:r>
            <a:endParaRPr lang="en-GB" dirty="0"/>
          </a:p>
          <a:p>
            <a:pPr lvl="1"/>
            <a:r>
              <a:rPr lang="en-GB" dirty="0" smtClean="0"/>
              <a:t>Integrated </a:t>
            </a:r>
            <a:r>
              <a:rPr lang="en-GB" dirty="0"/>
              <a:t>with our in-house </a:t>
            </a:r>
            <a:r>
              <a:rPr lang="en-GB" dirty="0" smtClean="0"/>
              <a:t>query </a:t>
            </a:r>
            <a:r>
              <a:rPr lang="en-GB" dirty="0"/>
              <a:t>processing </a:t>
            </a:r>
            <a:r>
              <a:rPr lang="en-GB" dirty="0" smtClean="0"/>
              <a:t>engine </a:t>
            </a:r>
            <a:r>
              <a:rPr lang="en-GB" dirty="0"/>
              <a:t>– </a:t>
            </a:r>
            <a:r>
              <a:rPr lang="en-GB" dirty="0" err="1"/>
              <a:t>MorphStore</a:t>
            </a:r>
            <a:endParaRPr lang="en-GB" dirty="0"/>
          </a:p>
          <a:p>
            <a:pPr lvl="1"/>
            <a:r>
              <a:rPr lang="en-GB" dirty="0"/>
              <a:t>U</a:t>
            </a:r>
            <a:r>
              <a:rPr lang="en-GB" dirty="0" smtClean="0"/>
              <a:t>ser </a:t>
            </a:r>
            <a:r>
              <a:rPr lang="en-GB" dirty="0"/>
              <a:t>application mostly </a:t>
            </a:r>
            <a:r>
              <a:rPr lang="en-GB" dirty="0" smtClean="0"/>
              <a:t>need to change </a:t>
            </a:r>
            <a:r>
              <a:rPr lang="en-GB" dirty="0"/>
              <a:t>only memory management calls</a:t>
            </a:r>
          </a:p>
          <a:p>
            <a:pPr marL="347123" lvl="1" indent="0">
              <a:buNone/>
            </a:pPr>
            <a:endParaRPr lang="en-GB" dirty="0"/>
          </a:p>
          <a:p>
            <a:pPr marL="586301" lvl="1"/>
            <a:endParaRPr lang="en-GB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/>
          <a:srcRect l="23243" t="28712" r="42256" b="62792"/>
          <a:stretch/>
        </p:blipFill>
        <p:spPr>
          <a:xfrm>
            <a:off x="651063" y="3494972"/>
            <a:ext cx="10401842" cy="1440822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 flipH="1">
            <a:off x="1130711" y="3844412"/>
            <a:ext cx="164198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2964427" y="3844412"/>
            <a:ext cx="134210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1927125" y="4178708"/>
            <a:ext cx="13765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1838633" y="4507696"/>
            <a:ext cx="86032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1130711" y="4822328"/>
            <a:ext cx="87015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0924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Polymorphic Compressed Replication</a:t>
            </a:r>
          </a:p>
        </p:txBody>
      </p:sp>
      <p:sp>
        <p:nvSpPr>
          <p:cNvPr id="9" name="Rechteck 19"/>
          <p:cNvSpPr/>
          <p:nvPr/>
        </p:nvSpPr>
        <p:spPr>
          <a:xfrm>
            <a:off x="5619366" y="2145865"/>
            <a:ext cx="844029" cy="2227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>
              <a:solidFill>
                <a:prstClr val="white"/>
              </a:solidFill>
              <a:latin typeface="Mul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52695" y="1413845"/>
            <a:ext cx="4266671" cy="232251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09720" y="1576078"/>
            <a:ext cx="1239520" cy="16497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2" name="Rechteck 236"/>
          <p:cNvSpPr/>
          <p:nvPr/>
        </p:nvSpPr>
        <p:spPr>
          <a:xfrm rot="16200000">
            <a:off x="2080166" y="2200042"/>
            <a:ext cx="1656945" cy="4090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3" name="Rechteck 237"/>
          <p:cNvSpPr/>
          <p:nvPr/>
        </p:nvSpPr>
        <p:spPr>
          <a:xfrm flipV="1">
            <a:off x="3052099" y="2407116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14" name="Gerader Verbinder 282"/>
          <p:cNvCxnSpPr/>
          <p:nvPr/>
        </p:nvCxnSpPr>
        <p:spPr>
          <a:xfrm flipH="1">
            <a:off x="3362792" y="2714980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5" name="Gruppieren 226"/>
          <p:cNvGrpSpPr/>
          <p:nvPr/>
        </p:nvGrpSpPr>
        <p:grpSpPr>
          <a:xfrm>
            <a:off x="3269821" y="1576080"/>
            <a:ext cx="470071" cy="1656945"/>
            <a:chOff x="572239" y="2326399"/>
            <a:chExt cx="352553" cy="1242709"/>
          </a:xfrm>
        </p:grpSpPr>
        <p:sp>
          <p:nvSpPr>
            <p:cNvPr id="16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17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495169" y="3737891"/>
            <a:ext cx="312036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Socket 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09720" y="3266353"/>
            <a:ext cx="1239520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Cores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41541" y="4240225"/>
            <a:ext cx="1204840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GB" sz="1867" dirty="0">
                <a:solidFill>
                  <a:srgbClr val="4C4D4D">
                    <a:lumMod val="50000"/>
                  </a:srgbClr>
                </a:solidFill>
                <a:latin typeface="Muli"/>
              </a:rPr>
              <a:t>Pool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992567" y="4244978"/>
            <a:ext cx="1133704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GB" sz="1867" dirty="0">
                <a:solidFill>
                  <a:srgbClr val="4C4D4D">
                    <a:lumMod val="50000"/>
                  </a:srgbClr>
                </a:solidFill>
                <a:latin typeface="Muli"/>
              </a:rPr>
              <a:t>Worker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9146610" y="4464815"/>
            <a:ext cx="157468" cy="7631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9357893" y="4250289"/>
            <a:ext cx="166426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GB" sz="1867" dirty="0">
                <a:solidFill>
                  <a:srgbClr val="4C4D4D">
                    <a:lumMod val="50000"/>
                  </a:srgbClr>
                </a:solidFill>
                <a:latin typeface="Muli"/>
              </a:rPr>
              <a:t>Data access</a:t>
            </a:r>
          </a:p>
        </p:txBody>
      </p:sp>
      <p:sp>
        <p:nvSpPr>
          <p:cNvPr id="24" name="Rectangle 262"/>
          <p:cNvSpPr/>
          <p:nvPr/>
        </p:nvSpPr>
        <p:spPr>
          <a:xfrm>
            <a:off x="6463395" y="1423587"/>
            <a:ext cx="4301524" cy="232251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25" name="TextBox 266"/>
          <p:cNvSpPr txBox="1"/>
          <p:nvPr/>
        </p:nvSpPr>
        <p:spPr>
          <a:xfrm>
            <a:off x="6463396" y="3743373"/>
            <a:ext cx="312036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Socket 2</a:t>
            </a:r>
          </a:p>
        </p:txBody>
      </p:sp>
      <p:sp>
        <p:nvSpPr>
          <p:cNvPr id="26" name="TextBox 268"/>
          <p:cNvSpPr txBox="1"/>
          <p:nvPr/>
        </p:nvSpPr>
        <p:spPr>
          <a:xfrm>
            <a:off x="8112552" y="3286704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NVRAM</a:t>
            </a:r>
          </a:p>
        </p:txBody>
      </p:sp>
      <p:sp>
        <p:nvSpPr>
          <p:cNvPr id="27" name="TextBox 271"/>
          <p:cNvSpPr txBox="1"/>
          <p:nvPr/>
        </p:nvSpPr>
        <p:spPr>
          <a:xfrm>
            <a:off x="6633299" y="3263261"/>
            <a:ext cx="1239520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Cores</a:t>
            </a:r>
          </a:p>
        </p:txBody>
      </p:sp>
      <p:sp>
        <p:nvSpPr>
          <p:cNvPr id="28" name="Abgerundetes Rechteck 18"/>
          <p:cNvSpPr/>
          <p:nvPr/>
        </p:nvSpPr>
        <p:spPr>
          <a:xfrm>
            <a:off x="2652667" y="1675796"/>
            <a:ext cx="1087224" cy="285749"/>
          </a:xfrm>
          <a:prstGeom prst="roundRect">
            <a:avLst/>
          </a:prstGeom>
          <a:solidFill>
            <a:schemeClr val="accent3">
              <a:alpha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>
                <a:solidFill>
                  <a:srgbClr val="4C4D4D">
                    <a:lumMod val="50000"/>
                  </a:srgbClr>
                </a:solidFill>
                <a:latin typeface="Muli"/>
              </a:rPr>
              <a:t>Master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30" name="Textfeld 20"/>
          <p:cNvSpPr txBox="1"/>
          <p:nvPr/>
        </p:nvSpPr>
        <p:spPr>
          <a:xfrm>
            <a:off x="5719631" y="2398175"/>
            <a:ext cx="644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de-DE" sz="1600" dirty="0">
                <a:solidFill>
                  <a:srgbClr val="4C4D4D"/>
                </a:solidFill>
                <a:latin typeface="Muli"/>
              </a:rPr>
              <a:t>UPI</a:t>
            </a:r>
            <a:endParaRPr lang="en-US" sz="1600" dirty="0" err="1">
              <a:solidFill>
                <a:srgbClr val="4C4D4D"/>
              </a:solidFill>
              <a:latin typeface="Muli"/>
            </a:endParaRPr>
          </a:p>
        </p:txBody>
      </p:sp>
      <p:cxnSp>
        <p:nvCxnSpPr>
          <p:cNvPr id="31" name="Gewinkelter Verbinder 22"/>
          <p:cNvCxnSpPr>
            <a:stCxn id="36" idx="1"/>
            <a:endCxn id="28" idx="3"/>
          </p:cNvCxnSpPr>
          <p:nvPr/>
        </p:nvCxnSpPr>
        <p:spPr>
          <a:xfrm rot="10800000">
            <a:off x="3739891" y="1818673"/>
            <a:ext cx="1036315" cy="128161"/>
          </a:xfrm>
          <a:prstGeom prst="bentConnector3">
            <a:avLst>
              <a:gd name="adj1" fmla="val 69608"/>
            </a:avLst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2" name="Gewinkelter Verbinder 244"/>
          <p:cNvCxnSpPr>
            <a:stCxn id="36" idx="1"/>
            <a:endCxn id="131" idx="4"/>
          </p:cNvCxnSpPr>
          <p:nvPr/>
        </p:nvCxnSpPr>
        <p:spPr>
          <a:xfrm rot="10800000" flipV="1">
            <a:off x="2647525" y="1946832"/>
            <a:ext cx="2128680" cy="968707"/>
          </a:xfrm>
          <a:prstGeom prst="bentConnector3">
            <a:avLst>
              <a:gd name="adj1" fmla="val 33741"/>
            </a:avLst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3" name="Gewinkelter Verbinder 33"/>
          <p:cNvCxnSpPr>
            <a:stCxn id="36" idx="3"/>
            <a:endCxn id="9" idx="1"/>
          </p:cNvCxnSpPr>
          <p:nvPr/>
        </p:nvCxnSpPr>
        <p:spPr>
          <a:xfrm>
            <a:off x="5120381" y="1946833"/>
            <a:ext cx="498984" cy="310417"/>
          </a:xfrm>
          <a:prstGeom prst="bentConnector3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4" name="Gerader Verbinder 42"/>
          <p:cNvCxnSpPr>
            <a:stCxn id="9" idx="1"/>
            <a:endCxn id="9" idx="3"/>
          </p:cNvCxnSpPr>
          <p:nvPr/>
        </p:nvCxnSpPr>
        <p:spPr>
          <a:xfrm>
            <a:off x="5619366" y="2257249"/>
            <a:ext cx="844029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35" name="Gruppieren 14"/>
          <p:cNvGrpSpPr/>
          <p:nvPr/>
        </p:nvGrpSpPr>
        <p:grpSpPr>
          <a:xfrm>
            <a:off x="4776205" y="1748942"/>
            <a:ext cx="344176" cy="395781"/>
            <a:chOff x="3390718" y="2069432"/>
            <a:chExt cx="258132" cy="296836"/>
          </a:xfrm>
        </p:grpSpPr>
        <p:sp>
          <p:nvSpPr>
            <p:cNvPr id="36" name="Rechteck 4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37" name="Freihandform 6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38" name="Gerade Verbindung mit Pfeil 12"/>
            <p:cNvCxnSpPr>
              <a:stCxn id="37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</p:cxnSp>
      </p:grpSp>
      <p:sp>
        <p:nvSpPr>
          <p:cNvPr id="39" name="Rechteck 252"/>
          <p:cNvSpPr/>
          <p:nvPr/>
        </p:nvSpPr>
        <p:spPr>
          <a:xfrm>
            <a:off x="4250738" y="1982800"/>
            <a:ext cx="473909" cy="167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800" dirty="0">
              <a:solidFill>
                <a:prstClr val="white"/>
              </a:solidFill>
              <a:latin typeface="Muli"/>
            </a:endParaRPr>
          </a:p>
        </p:txBody>
      </p:sp>
      <p:sp>
        <p:nvSpPr>
          <p:cNvPr id="40" name="Textfeld 253"/>
          <p:cNvSpPr txBox="1"/>
          <p:nvPr/>
        </p:nvSpPr>
        <p:spPr>
          <a:xfrm>
            <a:off x="4181797" y="1924317"/>
            <a:ext cx="597575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de-DE" sz="1067" dirty="0">
                <a:solidFill>
                  <a:srgbClr val="4C4D4D"/>
                </a:solidFill>
                <a:latin typeface="Muli"/>
              </a:rPr>
              <a:t>Write</a:t>
            </a:r>
            <a:endParaRPr lang="en-US" sz="1067" dirty="0" err="1">
              <a:solidFill>
                <a:srgbClr val="4C4D4D"/>
              </a:solidFill>
              <a:latin typeface="Muli"/>
            </a:endParaRPr>
          </a:p>
        </p:txBody>
      </p:sp>
      <p:grpSp>
        <p:nvGrpSpPr>
          <p:cNvPr id="41" name="Gruppieren 254"/>
          <p:cNvGrpSpPr/>
          <p:nvPr/>
        </p:nvGrpSpPr>
        <p:grpSpPr>
          <a:xfrm>
            <a:off x="7715874" y="4287742"/>
            <a:ext cx="276693" cy="318180"/>
            <a:chOff x="3390718" y="2069432"/>
            <a:chExt cx="258132" cy="296836"/>
          </a:xfrm>
        </p:grpSpPr>
        <p:sp>
          <p:nvSpPr>
            <p:cNvPr id="42" name="Rechteck 255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43" name="Freihandform 256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44" name="Gerade Verbindung mit Pfeil 257"/>
            <p:cNvCxnSpPr>
              <a:stCxn id="43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tx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Abgerundetes Rechteck 258"/>
          <p:cNvSpPr/>
          <p:nvPr/>
        </p:nvSpPr>
        <p:spPr>
          <a:xfrm>
            <a:off x="5945625" y="4331458"/>
            <a:ext cx="800959" cy="248028"/>
          </a:xfrm>
          <a:prstGeom prst="roundRect">
            <a:avLst/>
          </a:prstGeom>
          <a:solidFill>
            <a:schemeClr val="bg1">
              <a:lumMod val="75000"/>
              <a:alpha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47" name="Rectangle 3"/>
          <p:cNvSpPr/>
          <p:nvPr/>
        </p:nvSpPr>
        <p:spPr>
          <a:xfrm>
            <a:off x="6633299" y="1572986"/>
            <a:ext cx="1239520" cy="16497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48" name="Rechteck 236"/>
          <p:cNvSpPr/>
          <p:nvPr/>
        </p:nvSpPr>
        <p:spPr>
          <a:xfrm rot="16200000">
            <a:off x="7745493" y="2200042"/>
            <a:ext cx="1656945" cy="4090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50" name="Gerader Verbinder 282"/>
          <p:cNvCxnSpPr/>
          <p:nvPr/>
        </p:nvCxnSpPr>
        <p:spPr>
          <a:xfrm flipH="1">
            <a:off x="9028119" y="2848336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51" name="Gruppieren 226"/>
          <p:cNvGrpSpPr/>
          <p:nvPr/>
        </p:nvGrpSpPr>
        <p:grpSpPr>
          <a:xfrm>
            <a:off x="8935147" y="1576080"/>
            <a:ext cx="470071" cy="1656945"/>
            <a:chOff x="572239" y="2326399"/>
            <a:chExt cx="352553" cy="1242709"/>
          </a:xfrm>
        </p:grpSpPr>
        <p:sp>
          <p:nvSpPr>
            <p:cNvPr id="52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53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grpSp>
        <p:nvGrpSpPr>
          <p:cNvPr id="54" name="Gruppieren 204"/>
          <p:cNvGrpSpPr/>
          <p:nvPr/>
        </p:nvGrpSpPr>
        <p:grpSpPr>
          <a:xfrm>
            <a:off x="4774811" y="2394254"/>
            <a:ext cx="344176" cy="395781"/>
            <a:chOff x="3390718" y="2069432"/>
            <a:chExt cx="258132" cy="296836"/>
          </a:xfrm>
        </p:grpSpPr>
        <p:sp>
          <p:nvSpPr>
            <p:cNvPr id="55" name="Rechteck 205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56" name="Freihandform 206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57" name="Gerade Verbindung mit Pfeil 207"/>
            <p:cNvCxnSpPr>
              <a:stCxn id="56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Gerade Verbindung mit Pfeil 51"/>
          <p:cNvCxnSpPr>
            <a:stCxn id="55" idx="3"/>
            <a:endCxn id="119" idx="3"/>
          </p:cNvCxnSpPr>
          <p:nvPr/>
        </p:nvCxnSpPr>
        <p:spPr>
          <a:xfrm flipH="1" flipV="1">
            <a:off x="3739888" y="2393480"/>
            <a:ext cx="1379099" cy="1986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9" name="Rechteck 59"/>
          <p:cNvSpPr/>
          <p:nvPr/>
        </p:nvSpPr>
        <p:spPr>
          <a:xfrm>
            <a:off x="4829898" y="3031194"/>
            <a:ext cx="473909" cy="167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800" dirty="0">
              <a:solidFill>
                <a:prstClr val="white"/>
              </a:solidFill>
              <a:latin typeface="Muli"/>
            </a:endParaRPr>
          </a:p>
        </p:txBody>
      </p:sp>
      <p:sp>
        <p:nvSpPr>
          <p:cNvPr id="60" name="Textfeld 60"/>
          <p:cNvSpPr txBox="1"/>
          <p:nvPr/>
        </p:nvSpPr>
        <p:spPr>
          <a:xfrm>
            <a:off x="4760957" y="2972712"/>
            <a:ext cx="597575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de-DE" sz="1067" dirty="0">
                <a:solidFill>
                  <a:srgbClr val="4C4D4D"/>
                </a:solidFill>
                <a:latin typeface="Muli"/>
              </a:rPr>
              <a:t>Read</a:t>
            </a:r>
            <a:endParaRPr lang="en-US" sz="1067" dirty="0" err="1">
              <a:solidFill>
                <a:srgbClr val="4C4D4D"/>
              </a:solidFill>
              <a:latin typeface="Muli"/>
            </a:endParaRPr>
          </a:p>
        </p:txBody>
      </p:sp>
      <p:cxnSp>
        <p:nvCxnSpPr>
          <p:cNvPr id="61" name="Gewinkelter Verbinder 246"/>
          <p:cNvCxnSpPr>
            <a:stCxn id="9" idx="3"/>
            <a:endCxn id="63" idx="1"/>
          </p:cNvCxnSpPr>
          <p:nvPr/>
        </p:nvCxnSpPr>
        <p:spPr>
          <a:xfrm flipV="1">
            <a:off x="6463395" y="1964887"/>
            <a:ext cx="1854599" cy="292363"/>
          </a:xfrm>
          <a:prstGeom prst="bentConnector3">
            <a:avLst>
              <a:gd name="adj1" fmla="val 15418"/>
            </a:avLst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3" name="Abgerundetes Rechteck 240"/>
          <p:cNvSpPr/>
          <p:nvPr/>
        </p:nvSpPr>
        <p:spPr>
          <a:xfrm>
            <a:off x="8317993" y="1822012"/>
            <a:ext cx="1087224" cy="285749"/>
          </a:xfrm>
          <a:prstGeom prst="roundRect">
            <a:avLst/>
          </a:prstGeom>
          <a:solidFill>
            <a:schemeClr val="accent3">
              <a:alpha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 err="1">
                <a:solidFill>
                  <a:srgbClr val="4C4D4D">
                    <a:lumMod val="50000"/>
                  </a:srgbClr>
                </a:solidFill>
                <a:latin typeface="Muli"/>
              </a:rPr>
              <a:t>Replica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64" name="Rechteck 236"/>
          <p:cNvSpPr/>
          <p:nvPr/>
        </p:nvSpPr>
        <p:spPr>
          <a:xfrm rot="16200000">
            <a:off x="870145" y="2206083"/>
            <a:ext cx="1656945" cy="409020"/>
          </a:xfrm>
          <a:prstGeom prst="rect">
            <a:avLst/>
          </a:prstGeom>
          <a:solidFill>
            <a:srgbClr val="37659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65" name="Rechteck 237"/>
          <p:cNvSpPr/>
          <p:nvPr/>
        </p:nvSpPr>
        <p:spPr>
          <a:xfrm flipV="1">
            <a:off x="1842078" y="2413157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66" name="Gerader Verbinder 282"/>
          <p:cNvCxnSpPr/>
          <p:nvPr/>
        </p:nvCxnSpPr>
        <p:spPr>
          <a:xfrm flipH="1">
            <a:off x="2152771" y="2721021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67" name="Gruppieren 226"/>
          <p:cNvGrpSpPr/>
          <p:nvPr/>
        </p:nvGrpSpPr>
        <p:grpSpPr>
          <a:xfrm>
            <a:off x="2059799" y="1582121"/>
            <a:ext cx="470071" cy="1656945"/>
            <a:chOff x="572239" y="2326399"/>
            <a:chExt cx="352553" cy="1242709"/>
          </a:xfrm>
        </p:grpSpPr>
        <p:sp>
          <p:nvSpPr>
            <p:cNvPr id="68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  <a:solidFill>
              <a:srgbClr val="376591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69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sp>
        <p:nvSpPr>
          <p:cNvPr id="70" name="Rechteck 236"/>
          <p:cNvSpPr/>
          <p:nvPr/>
        </p:nvSpPr>
        <p:spPr>
          <a:xfrm rot="16200000">
            <a:off x="9000372" y="2196949"/>
            <a:ext cx="1656945" cy="409020"/>
          </a:xfrm>
          <a:prstGeom prst="rect">
            <a:avLst/>
          </a:prstGeom>
          <a:solidFill>
            <a:srgbClr val="37659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71" name="Rechteck 237"/>
          <p:cNvSpPr/>
          <p:nvPr/>
        </p:nvSpPr>
        <p:spPr>
          <a:xfrm flipV="1">
            <a:off x="9972305" y="2404023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72" name="Gerader Verbinder 282"/>
          <p:cNvCxnSpPr/>
          <p:nvPr/>
        </p:nvCxnSpPr>
        <p:spPr>
          <a:xfrm flipH="1">
            <a:off x="10282997" y="2711887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73" name="Gruppieren 226"/>
          <p:cNvGrpSpPr/>
          <p:nvPr/>
        </p:nvGrpSpPr>
        <p:grpSpPr>
          <a:xfrm>
            <a:off x="10190026" y="1572986"/>
            <a:ext cx="470071" cy="1656945"/>
            <a:chOff x="572239" y="2326399"/>
            <a:chExt cx="352553" cy="1242709"/>
          </a:xfrm>
        </p:grpSpPr>
        <p:sp>
          <p:nvSpPr>
            <p:cNvPr id="74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  <a:solidFill>
              <a:srgbClr val="376591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75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sp>
        <p:nvSpPr>
          <p:cNvPr id="76" name="TextBox 268"/>
          <p:cNvSpPr txBox="1"/>
          <p:nvPr/>
        </p:nvSpPr>
        <p:spPr>
          <a:xfrm>
            <a:off x="9303660" y="3305241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DRAM</a:t>
            </a:r>
          </a:p>
        </p:txBody>
      </p:sp>
      <p:sp>
        <p:nvSpPr>
          <p:cNvPr id="77" name="TextBox 268"/>
          <p:cNvSpPr txBox="1"/>
          <p:nvPr/>
        </p:nvSpPr>
        <p:spPr>
          <a:xfrm>
            <a:off x="2384821" y="3286704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NVRAM</a:t>
            </a:r>
          </a:p>
        </p:txBody>
      </p:sp>
      <p:sp>
        <p:nvSpPr>
          <p:cNvPr id="78" name="TextBox 268"/>
          <p:cNvSpPr txBox="1"/>
          <p:nvPr/>
        </p:nvSpPr>
        <p:spPr>
          <a:xfrm>
            <a:off x="1237556" y="3278988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DRAM</a:t>
            </a:r>
          </a:p>
        </p:txBody>
      </p:sp>
      <p:sp>
        <p:nvSpPr>
          <p:cNvPr id="89" name="Rechteck 237"/>
          <p:cNvSpPr/>
          <p:nvPr/>
        </p:nvSpPr>
        <p:spPr>
          <a:xfrm flipV="1">
            <a:off x="8709878" y="2424345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grpSp>
        <p:nvGrpSpPr>
          <p:cNvPr id="91" name="Gruppieren 204"/>
          <p:cNvGrpSpPr/>
          <p:nvPr/>
        </p:nvGrpSpPr>
        <p:grpSpPr>
          <a:xfrm>
            <a:off x="7208219" y="2396908"/>
            <a:ext cx="344176" cy="395781"/>
            <a:chOff x="3390718" y="2069432"/>
            <a:chExt cx="258132" cy="296836"/>
          </a:xfrm>
        </p:grpSpPr>
        <p:sp>
          <p:nvSpPr>
            <p:cNvPr id="92" name="Rechteck 205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93" name="Freihandform 206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94" name="Gerade Verbindung mit Pfeil 207"/>
            <p:cNvCxnSpPr>
              <a:stCxn id="93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uppieren 208"/>
          <p:cNvGrpSpPr/>
          <p:nvPr/>
        </p:nvGrpSpPr>
        <p:grpSpPr>
          <a:xfrm>
            <a:off x="7112927" y="2487464"/>
            <a:ext cx="344176" cy="395781"/>
            <a:chOff x="3390718" y="2069432"/>
            <a:chExt cx="258132" cy="296836"/>
          </a:xfrm>
        </p:grpSpPr>
        <p:sp>
          <p:nvSpPr>
            <p:cNvPr id="96" name="Rechteck 209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97" name="Freihandform 210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98" name="Gerade Verbindung mit Pfeil 211"/>
            <p:cNvCxnSpPr>
              <a:stCxn id="97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uppieren 213"/>
          <p:cNvGrpSpPr/>
          <p:nvPr/>
        </p:nvGrpSpPr>
        <p:grpSpPr>
          <a:xfrm>
            <a:off x="7005605" y="2579826"/>
            <a:ext cx="344176" cy="395781"/>
            <a:chOff x="3390718" y="2069432"/>
            <a:chExt cx="258132" cy="296836"/>
          </a:xfrm>
        </p:grpSpPr>
        <p:sp>
          <p:nvSpPr>
            <p:cNvPr id="100" name="Rechteck 214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101" name="Freihandform 217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102" name="Gerade Verbindung mit Pfeil 218"/>
            <p:cNvCxnSpPr>
              <a:stCxn id="101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uppieren 219"/>
          <p:cNvGrpSpPr/>
          <p:nvPr/>
        </p:nvGrpSpPr>
        <p:grpSpPr>
          <a:xfrm>
            <a:off x="6908635" y="2691099"/>
            <a:ext cx="344176" cy="395781"/>
            <a:chOff x="3390718" y="2069432"/>
            <a:chExt cx="258132" cy="296836"/>
          </a:xfrm>
        </p:grpSpPr>
        <p:sp>
          <p:nvSpPr>
            <p:cNvPr id="104" name="Rechteck 220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105" name="Freihandform 222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106" name="Gerade Verbindung mit Pfeil 223"/>
            <p:cNvCxnSpPr>
              <a:stCxn id="105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7" name="Gerade Verbindung mit Pfeil 51"/>
          <p:cNvCxnSpPr>
            <a:stCxn id="92" idx="3"/>
            <a:endCxn id="126" idx="1"/>
          </p:cNvCxnSpPr>
          <p:nvPr/>
        </p:nvCxnSpPr>
        <p:spPr>
          <a:xfrm flipV="1">
            <a:off x="7552395" y="2341849"/>
            <a:ext cx="2011160" cy="2529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8" name="Gerade Verbindung mit Pfeil 249"/>
          <p:cNvCxnSpPr>
            <a:stCxn id="96" idx="3"/>
            <a:endCxn id="113" idx="1"/>
          </p:cNvCxnSpPr>
          <p:nvPr/>
        </p:nvCxnSpPr>
        <p:spPr>
          <a:xfrm>
            <a:off x="7457103" y="2685355"/>
            <a:ext cx="860891" cy="1970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9" name="Gerade Verbindung mit Pfeil 250"/>
          <p:cNvCxnSpPr>
            <a:stCxn id="100" idx="3"/>
            <a:endCxn id="126" idx="1"/>
          </p:cNvCxnSpPr>
          <p:nvPr/>
        </p:nvCxnSpPr>
        <p:spPr>
          <a:xfrm flipV="1">
            <a:off x="7349782" y="2341849"/>
            <a:ext cx="2213773" cy="4358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0" name="Gerade Verbindung mit Pfeil 251"/>
          <p:cNvCxnSpPr>
            <a:stCxn id="104" idx="3"/>
            <a:endCxn id="113" idx="1"/>
          </p:cNvCxnSpPr>
          <p:nvPr/>
        </p:nvCxnSpPr>
        <p:spPr>
          <a:xfrm flipV="1">
            <a:off x="7252811" y="2705061"/>
            <a:ext cx="1065183" cy="1839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1" name="Rechteck 59"/>
          <p:cNvSpPr/>
          <p:nvPr/>
        </p:nvSpPr>
        <p:spPr>
          <a:xfrm>
            <a:off x="7335399" y="3032157"/>
            <a:ext cx="473909" cy="167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800" dirty="0">
              <a:solidFill>
                <a:prstClr val="white"/>
              </a:solidFill>
              <a:latin typeface="Muli"/>
            </a:endParaRPr>
          </a:p>
        </p:txBody>
      </p:sp>
      <p:sp>
        <p:nvSpPr>
          <p:cNvPr id="112" name="Textfeld 60"/>
          <p:cNvSpPr txBox="1"/>
          <p:nvPr/>
        </p:nvSpPr>
        <p:spPr>
          <a:xfrm>
            <a:off x="7257771" y="2966271"/>
            <a:ext cx="64123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de-DE" sz="1067" dirty="0">
                <a:solidFill>
                  <a:srgbClr val="4C4D4D"/>
                </a:solidFill>
                <a:latin typeface="Muli"/>
              </a:rPr>
              <a:t>Read</a:t>
            </a:r>
            <a:endParaRPr lang="en-US" sz="1067" dirty="0" err="1">
              <a:solidFill>
                <a:srgbClr val="4C4D4D"/>
              </a:solidFill>
              <a:latin typeface="Muli"/>
            </a:endParaRPr>
          </a:p>
        </p:txBody>
      </p:sp>
      <p:sp>
        <p:nvSpPr>
          <p:cNvPr id="113" name="Abgerundetes Rechteck 243"/>
          <p:cNvSpPr/>
          <p:nvPr/>
        </p:nvSpPr>
        <p:spPr>
          <a:xfrm>
            <a:off x="8317993" y="2562187"/>
            <a:ext cx="1087224" cy="285749"/>
          </a:xfrm>
          <a:prstGeom prst="roundRect">
            <a:avLst/>
          </a:prstGeom>
          <a:solidFill>
            <a:schemeClr val="accent5">
              <a:alpha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>
                <a:solidFill>
                  <a:srgbClr val="4C4D4D">
                    <a:lumMod val="50000"/>
                  </a:srgbClr>
                </a:solidFill>
                <a:latin typeface="Muli"/>
              </a:rPr>
              <a:t>Master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grpSp>
        <p:nvGrpSpPr>
          <p:cNvPr id="114" name="Gruppieren 219"/>
          <p:cNvGrpSpPr/>
          <p:nvPr/>
        </p:nvGrpSpPr>
        <p:grpSpPr>
          <a:xfrm>
            <a:off x="4862900" y="2470050"/>
            <a:ext cx="344176" cy="395781"/>
            <a:chOff x="3390718" y="2069432"/>
            <a:chExt cx="258132" cy="296836"/>
          </a:xfrm>
        </p:grpSpPr>
        <p:sp>
          <p:nvSpPr>
            <p:cNvPr id="115" name="Rechteck 220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116" name="Freihandform 222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117" name="Gerade Verbindung mit Pfeil 223"/>
            <p:cNvCxnSpPr>
              <a:stCxn id="116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8" name="Gerade Verbindung mit Pfeil 251"/>
          <p:cNvCxnSpPr>
            <a:stCxn id="115" idx="1"/>
            <a:endCxn id="119" idx="3"/>
          </p:cNvCxnSpPr>
          <p:nvPr/>
        </p:nvCxnSpPr>
        <p:spPr>
          <a:xfrm flipH="1" flipV="1">
            <a:off x="3739889" y="2393481"/>
            <a:ext cx="1123012" cy="2744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9" name="Abgerundetes Rechteck 243"/>
          <p:cNvSpPr/>
          <p:nvPr/>
        </p:nvSpPr>
        <p:spPr>
          <a:xfrm>
            <a:off x="2652664" y="2250606"/>
            <a:ext cx="1087224" cy="285749"/>
          </a:xfrm>
          <a:prstGeom prst="roundRect">
            <a:avLst/>
          </a:prstGeom>
          <a:solidFill>
            <a:schemeClr val="accent5">
              <a:alpha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>
                <a:solidFill>
                  <a:srgbClr val="4C4D4D">
                    <a:lumMod val="50000"/>
                  </a:srgbClr>
                </a:solidFill>
                <a:latin typeface="Muli"/>
              </a:rPr>
              <a:t>Replica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3" name="Isosceles Triangle 2"/>
          <p:cNvSpPr/>
          <p:nvPr/>
        </p:nvSpPr>
        <p:spPr>
          <a:xfrm>
            <a:off x="3706946" y="4365143"/>
            <a:ext cx="225157" cy="196773"/>
          </a:xfrm>
          <a:prstGeom prst="triangle">
            <a:avLst/>
          </a:prstGeom>
          <a:solidFill>
            <a:srgbClr val="CFCF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GB">
              <a:solidFill>
                <a:prstClr val="white"/>
              </a:solidFill>
              <a:latin typeface="Muli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024567" y="4249099"/>
            <a:ext cx="2232447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GB" sz="1867" dirty="0">
                <a:solidFill>
                  <a:srgbClr val="4C4D4D">
                    <a:lumMod val="50000"/>
                  </a:srgbClr>
                </a:solidFill>
                <a:latin typeface="Muli"/>
              </a:rPr>
              <a:t>Compression B</a:t>
            </a:r>
          </a:p>
        </p:txBody>
      </p:sp>
      <p:sp>
        <p:nvSpPr>
          <p:cNvPr id="122" name="Isosceles Triangle 121"/>
          <p:cNvSpPr/>
          <p:nvPr/>
        </p:nvSpPr>
        <p:spPr>
          <a:xfrm>
            <a:off x="3539388" y="2390658"/>
            <a:ext cx="225157" cy="196773"/>
          </a:xfrm>
          <a:prstGeom prst="triangle">
            <a:avLst/>
          </a:prstGeom>
          <a:solidFill>
            <a:srgbClr val="CFCF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GB">
              <a:solidFill>
                <a:prstClr val="white"/>
              </a:solidFill>
              <a:latin typeface="Muli"/>
            </a:endParaRPr>
          </a:p>
        </p:txBody>
      </p:sp>
      <p:sp>
        <p:nvSpPr>
          <p:cNvPr id="123" name="Isosceles Triangle 122"/>
          <p:cNvSpPr/>
          <p:nvPr/>
        </p:nvSpPr>
        <p:spPr>
          <a:xfrm>
            <a:off x="9201947" y="1968304"/>
            <a:ext cx="225157" cy="196773"/>
          </a:xfrm>
          <a:prstGeom prst="triangle">
            <a:avLst/>
          </a:prstGeom>
          <a:solidFill>
            <a:srgbClr val="CFCF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GB">
              <a:solidFill>
                <a:prstClr val="white"/>
              </a:solidFill>
              <a:latin typeface="Muli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1731606" y="4262895"/>
            <a:ext cx="2232447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GB" sz="1867" dirty="0">
                <a:solidFill>
                  <a:srgbClr val="4C4D4D">
                    <a:lumMod val="50000"/>
                  </a:srgbClr>
                </a:solidFill>
                <a:latin typeface="Muli"/>
              </a:rPr>
              <a:t>Compression A</a:t>
            </a:r>
          </a:p>
        </p:txBody>
      </p:sp>
      <p:sp>
        <p:nvSpPr>
          <p:cNvPr id="128" name="5-Point Star 127"/>
          <p:cNvSpPr/>
          <p:nvPr/>
        </p:nvSpPr>
        <p:spPr>
          <a:xfrm>
            <a:off x="3495667" y="1816067"/>
            <a:ext cx="317077" cy="270024"/>
          </a:xfrm>
          <a:prstGeom prst="star5">
            <a:avLst/>
          </a:prstGeom>
          <a:solidFill>
            <a:srgbClr val="CFCF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GB">
              <a:solidFill>
                <a:prstClr val="white"/>
              </a:solidFill>
              <a:latin typeface="Muli"/>
            </a:endParaRPr>
          </a:p>
        </p:txBody>
      </p:sp>
      <p:sp>
        <p:nvSpPr>
          <p:cNvPr id="129" name="5-Point Star 128"/>
          <p:cNvSpPr/>
          <p:nvPr/>
        </p:nvSpPr>
        <p:spPr>
          <a:xfrm>
            <a:off x="9187494" y="2617621"/>
            <a:ext cx="317077" cy="270024"/>
          </a:xfrm>
          <a:prstGeom prst="star5">
            <a:avLst/>
          </a:prstGeom>
          <a:solidFill>
            <a:srgbClr val="CFCF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GB">
              <a:solidFill>
                <a:prstClr val="white"/>
              </a:solidFill>
              <a:latin typeface="Muli"/>
            </a:endParaRPr>
          </a:p>
        </p:txBody>
      </p:sp>
      <p:sp>
        <p:nvSpPr>
          <p:cNvPr id="130" name="5-Point Star 129"/>
          <p:cNvSpPr/>
          <p:nvPr/>
        </p:nvSpPr>
        <p:spPr>
          <a:xfrm>
            <a:off x="1335904" y="4287741"/>
            <a:ext cx="317077" cy="270024"/>
          </a:xfrm>
          <a:prstGeom prst="star5">
            <a:avLst/>
          </a:prstGeom>
          <a:solidFill>
            <a:srgbClr val="CFCF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GB">
              <a:solidFill>
                <a:prstClr val="white"/>
              </a:solidFill>
              <a:latin typeface="Muli"/>
            </a:endParaRPr>
          </a:p>
        </p:txBody>
      </p:sp>
      <p:sp>
        <p:nvSpPr>
          <p:cNvPr id="29" name="Abgerundetes Rechteck 238"/>
          <p:cNvSpPr/>
          <p:nvPr/>
        </p:nvSpPr>
        <p:spPr>
          <a:xfrm>
            <a:off x="1470945" y="2766772"/>
            <a:ext cx="1087224" cy="285749"/>
          </a:xfrm>
          <a:prstGeom prst="roundRect">
            <a:avLst/>
          </a:prstGeom>
          <a:solidFill>
            <a:schemeClr val="accent3">
              <a:alpha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>
                <a:solidFill>
                  <a:srgbClr val="4C4D4D">
                    <a:lumMod val="50000"/>
                  </a:srgbClr>
                </a:solidFill>
                <a:latin typeface="Muli"/>
              </a:rPr>
              <a:t>Replica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31" name="5-Point Star 130"/>
          <p:cNvSpPr/>
          <p:nvPr/>
        </p:nvSpPr>
        <p:spPr>
          <a:xfrm>
            <a:off x="2330448" y="2812399"/>
            <a:ext cx="317077" cy="270024"/>
          </a:xfrm>
          <a:prstGeom prst="star5">
            <a:avLst/>
          </a:prstGeom>
          <a:solidFill>
            <a:srgbClr val="CFCF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GB">
              <a:solidFill>
                <a:prstClr val="white"/>
              </a:solidFill>
              <a:latin typeface="Muli"/>
            </a:endParaRPr>
          </a:p>
        </p:txBody>
      </p:sp>
      <p:sp>
        <p:nvSpPr>
          <p:cNvPr id="126" name="Abgerundetes Rechteck 243"/>
          <p:cNvSpPr/>
          <p:nvPr/>
        </p:nvSpPr>
        <p:spPr>
          <a:xfrm>
            <a:off x="9563555" y="2198974"/>
            <a:ext cx="1087224" cy="285749"/>
          </a:xfrm>
          <a:prstGeom prst="roundRect">
            <a:avLst/>
          </a:prstGeom>
          <a:solidFill>
            <a:schemeClr val="accent5">
              <a:alpha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>
                <a:solidFill>
                  <a:srgbClr val="4C4D4D">
                    <a:lumMod val="50000"/>
                  </a:srgbClr>
                </a:solidFill>
                <a:latin typeface="Muli"/>
              </a:rPr>
              <a:t>Replica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32" name="Isosceles Triangle 131"/>
          <p:cNvSpPr/>
          <p:nvPr/>
        </p:nvSpPr>
        <p:spPr>
          <a:xfrm>
            <a:off x="10442375" y="2329107"/>
            <a:ext cx="225157" cy="196773"/>
          </a:xfrm>
          <a:prstGeom prst="triangle">
            <a:avLst/>
          </a:prstGeom>
          <a:solidFill>
            <a:srgbClr val="CFCF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GB">
              <a:solidFill>
                <a:prstClr val="white"/>
              </a:solidFill>
              <a:latin typeface="Muli"/>
            </a:endParaRPr>
          </a:p>
        </p:txBody>
      </p:sp>
      <p:sp>
        <p:nvSpPr>
          <p:cNvPr id="120" name="Title 1"/>
          <p:cNvSpPr txBox="1">
            <a:spLocks/>
          </p:cNvSpPr>
          <p:nvPr/>
        </p:nvSpPr>
        <p:spPr>
          <a:xfrm>
            <a:off x="3215239" y="5926294"/>
            <a:ext cx="5782103" cy="960000"/>
          </a:xfrm>
          <a:prstGeom prst="rect">
            <a:avLst/>
          </a:prstGeom>
        </p:spPr>
        <p:txBody>
          <a:bodyPr anchor="ctr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kern="1200">
                <a:solidFill>
                  <a:schemeClr val="tx1"/>
                </a:solidFill>
                <a:latin typeface="Muli" panose="00000500000000000000" pitchFamily="2" charset="0"/>
                <a:ea typeface="+mj-ea"/>
                <a:cs typeface="+mj-cs"/>
              </a:defRPr>
            </a:lvl1pPr>
          </a:lstStyle>
          <a:p>
            <a:pPr defTabSz="914377"/>
            <a:r>
              <a:rPr lang="en-GB" sz="3200" dirty="0">
                <a:solidFill>
                  <a:srgbClr val="4C4D4D"/>
                </a:solidFill>
              </a:rPr>
              <a:t>Thank you for your attention!</a:t>
            </a:r>
          </a:p>
        </p:txBody>
      </p:sp>
      <p:sp>
        <p:nvSpPr>
          <p:cNvPr id="125" name="Content Placeholder 6"/>
          <p:cNvSpPr>
            <a:spLocks noGrp="1"/>
          </p:cNvSpPr>
          <p:nvPr>
            <p:ph idx="1"/>
          </p:nvPr>
        </p:nvSpPr>
        <p:spPr>
          <a:xfrm>
            <a:off x="759492" y="4805227"/>
            <a:ext cx="11173224" cy="1301533"/>
          </a:xfrm>
        </p:spPr>
        <p:txBody>
          <a:bodyPr/>
          <a:lstStyle/>
          <a:p>
            <a:pPr marL="819137" lvl="1" indent="-342900"/>
            <a:r>
              <a:rPr lang="en-GB" dirty="0" smtClean="0"/>
              <a:t>Evaluated on Dual-Socket system: </a:t>
            </a:r>
            <a:r>
              <a:rPr lang="en-GB" dirty="0" err="1" smtClean="0"/>
              <a:t>Caskade</a:t>
            </a:r>
            <a:r>
              <a:rPr lang="en-GB" dirty="0" smtClean="0"/>
              <a:t> Lake 2.6 GHz, 384GiB DRAM, 1.5 </a:t>
            </a:r>
            <a:r>
              <a:rPr lang="en-GB" dirty="0" err="1" smtClean="0"/>
              <a:t>TiB</a:t>
            </a:r>
            <a:r>
              <a:rPr lang="en-GB" dirty="0" smtClean="0"/>
              <a:t> NVRAM</a:t>
            </a:r>
          </a:p>
          <a:p>
            <a:pPr marL="1058315" lvl="2" indent="-342900"/>
            <a:r>
              <a:rPr lang="en-GB" dirty="0" smtClean="0"/>
              <a:t>Every idea is useful</a:t>
            </a:r>
          </a:p>
          <a:p>
            <a:pPr marL="1058315" lvl="2" indent="-342900"/>
            <a:r>
              <a:rPr lang="en-GB" dirty="0" smtClean="0"/>
              <a:t>Techniques </a:t>
            </a:r>
            <a:r>
              <a:rPr lang="en-GB" dirty="0"/>
              <a:t>could be combined (e.g. deliver up to </a:t>
            </a:r>
            <a:r>
              <a:rPr lang="en-GB" smtClean="0"/>
              <a:t>5x speedup</a:t>
            </a:r>
            <a:r>
              <a:rPr lang="en-GB" dirty="0"/>
              <a:t>)</a:t>
            </a:r>
          </a:p>
          <a:p>
            <a:pPr marL="1058315" lvl="2" indent="-342900"/>
            <a:r>
              <a:rPr lang="en-GB" dirty="0"/>
              <a:t>Improvement depends on access pattern, number of </a:t>
            </a:r>
            <a:r>
              <a:rPr lang="en-GB" dirty="0" smtClean="0"/>
              <a:t>threads, data characteristics </a:t>
            </a:r>
            <a:br>
              <a:rPr lang="en-GB" dirty="0" smtClean="0"/>
            </a:br>
            <a:r>
              <a:rPr lang="en-GB" dirty="0" smtClean="0"/>
              <a:t>and system workload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8922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42233" y="2972464"/>
            <a:ext cx="10724073" cy="960000"/>
          </a:xfrm>
          <a:prstGeom prst="rect">
            <a:avLst/>
          </a:prstGeom>
        </p:spPr>
        <p:txBody>
          <a:bodyPr anchor="ctr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kern="1200">
                <a:solidFill>
                  <a:schemeClr val="tx1"/>
                </a:solidFill>
                <a:latin typeface="Muli" panose="00000500000000000000" pitchFamily="2" charset="0"/>
                <a:ea typeface="+mj-ea"/>
                <a:cs typeface="+mj-cs"/>
              </a:defRPr>
            </a:lvl1pPr>
          </a:lstStyle>
          <a:p>
            <a:pPr defTabSz="914377"/>
            <a:r>
              <a:rPr lang="en-GB" sz="3200" b="1" dirty="0">
                <a:solidFill>
                  <a:srgbClr val="4C4D4D"/>
                </a:solidFill>
              </a:rPr>
              <a:t>Polymorphic Compressed Replication for</a:t>
            </a:r>
            <a:br>
              <a:rPr lang="en-GB" sz="3200" b="1" dirty="0">
                <a:solidFill>
                  <a:srgbClr val="4C4D4D"/>
                </a:solidFill>
              </a:rPr>
            </a:br>
            <a:r>
              <a:rPr lang="en-GB" sz="3200" b="1" dirty="0">
                <a:solidFill>
                  <a:srgbClr val="4C4D4D"/>
                </a:solidFill>
              </a:rPr>
              <a:t>Columnar Data on Scale-Up </a:t>
            </a:r>
            <a:r>
              <a:rPr lang="en-GB" sz="3200" b="1" dirty="0"/>
              <a:t>Hybrid Memory</a:t>
            </a:r>
            <a:r>
              <a:rPr lang="en-GB" sz="3200" b="1" dirty="0">
                <a:solidFill>
                  <a:srgbClr val="4C4D4D"/>
                </a:solidFill>
              </a:rPr>
              <a:t> Systems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8557591" y="4552122"/>
            <a:ext cx="2305879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444181" y="3932464"/>
            <a:ext cx="633963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597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/>
          <p:cNvSpPr/>
          <p:nvPr/>
        </p:nvSpPr>
        <p:spPr>
          <a:xfrm>
            <a:off x="5675292" y="3662657"/>
            <a:ext cx="844029" cy="2227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dirty="0">
              <a:solidFill>
                <a:prstClr val="white"/>
              </a:solidFill>
              <a:latin typeface="Muli"/>
            </a:endParaRPr>
          </a:p>
        </p:txBody>
      </p:sp>
      <p:sp>
        <p:nvSpPr>
          <p:cNvPr id="263" name="Rectangle 262"/>
          <p:cNvSpPr/>
          <p:nvPr/>
        </p:nvSpPr>
        <p:spPr>
          <a:xfrm>
            <a:off x="1408622" y="2930637"/>
            <a:ext cx="4266671" cy="232251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65647" y="3092870"/>
            <a:ext cx="1239520" cy="16497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50" name="Rechteck 236"/>
          <p:cNvSpPr/>
          <p:nvPr/>
        </p:nvSpPr>
        <p:spPr>
          <a:xfrm rot="16200000">
            <a:off x="2136093" y="3716834"/>
            <a:ext cx="1656945" cy="4090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51" name="Rechteck 237"/>
          <p:cNvSpPr/>
          <p:nvPr/>
        </p:nvSpPr>
        <p:spPr>
          <a:xfrm flipV="1">
            <a:off x="3108026" y="3923908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152" name="Gerader Verbinder 282"/>
          <p:cNvCxnSpPr/>
          <p:nvPr/>
        </p:nvCxnSpPr>
        <p:spPr>
          <a:xfrm flipH="1">
            <a:off x="3418719" y="4231772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60" name="Gruppieren 226"/>
          <p:cNvGrpSpPr/>
          <p:nvPr/>
        </p:nvGrpSpPr>
        <p:grpSpPr>
          <a:xfrm>
            <a:off x="3325747" y="3092872"/>
            <a:ext cx="470071" cy="1656945"/>
            <a:chOff x="572239" y="2326399"/>
            <a:chExt cx="352553" cy="1242709"/>
          </a:xfrm>
        </p:grpSpPr>
        <p:sp>
          <p:nvSpPr>
            <p:cNvPr id="168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169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sp>
        <p:nvSpPr>
          <p:cNvPr id="267" name="TextBox 266"/>
          <p:cNvSpPr txBox="1"/>
          <p:nvPr/>
        </p:nvSpPr>
        <p:spPr>
          <a:xfrm>
            <a:off x="2554929" y="5262615"/>
            <a:ext cx="312036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Socket 1</a:t>
            </a:r>
          </a:p>
        </p:txBody>
      </p:sp>
      <p:sp>
        <p:nvSpPr>
          <p:cNvPr id="272" name="TextBox 271"/>
          <p:cNvSpPr txBox="1"/>
          <p:nvPr/>
        </p:nvSpPr>
        <p:spPr>
          <a:xfrm>
            <a:off x="4265647" y="4783145"/>
            <a:ext cx="1239520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Cores</a:t>
            </a:r>
          </a:p>
        </p:txBody>
      </p:sp>
      <p:sp>
        <p:nvSpPr>
          <p:cNvPr id="281" name="TextBox 280"/>
          <p:cNvSpPr txBox="1"/>
          <p:nvPr/>
        </p:nvSpPr>
        <p:spPr>
          <a:xfrm>
            <a:off x="6084785" y="5783556"/>
            <a:ext cx="1204840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GB" sz="1867" dirty="0">
                <a:solidFill>
                  <a:srgbClr val="4C4D4D">
                    <a:lumMod val="50000"/>
                  </a:srgbClr>
                </a:solidFill>
                <a:latin typeface="Muli"/>
              </a:rPr>
              <a:t>Pool</a:t>
            </a:r>
          </a:p>
        </p:txBody>
      </p:sp>
      <p:sp>
        <p:nvSpPr>
          <p:cNvPr id="186" name="Rectangle 262"/>
          <p:cNvSpPr/>
          <p:nvPr/>
        </p:nvSpPr>
        <p:spPr>
          <a:xfrm>
            <a:off x="6519322" y="2940379"/>
            <a:ext cx="4301524" cy="232251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97" name="TextBox 266"/>
          <p:cNvSpPr txBox="1"/>
          <p:nvPr/>
        </p:nvSpPr>
        <p:spPr>
          <a:xfrm>
            <a:off x="6519323" y="5260165"/>
            <a:ext cx="312036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Socket 2</a:t>
            </a:r>
          </a:p>
        </p:txBody>
      </p:sp>
      <p:sp>
        <p:nvSpPr>
          <p:cNvPr id="198" name="TextBox 268"/>
          <p:cNvSpPr txBox="1"/>
          <p:nvPr/>
        </p:nvSpPr>
        <p:spPr>
          <a:xfrm>
            <a:off x="8168478" y="4803496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NVRAM</a:t>
            </a:r>
          </a:p>
        </p:txBody>
      </p:sp>
      <p:sp>
        <p:nvSpPr>
          <p:cNvPr id="199" name="TextBox 271"/>
          <p:cNvSpPr txBox="1"/>
          <p:nvPr/>
        </p:nvSpPr>
        <p:spPr>
          <a:xfrm>
            <a:off x="6689225" y="4780053"/>
            <a:ext cx="1239520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Cores</a:t>
            </a:r>
          </a:p>
        </p:txBody>
      </p:sp>
      <p:sp>
        <p:nvSpPr>
          <p:cNvPr id="19" name="Abgerundetes Rechteck 18"/>
          <p:cNvSpPr/>
          <p:nvPr/>
        </p:nvSpPr>
        <p:spPr>
          <a:xfrm>
            <a:off x="2708593" y="3192588"/>
            <a:ext cx="1087224" cy="285749"/>
          </a:xfrm>
          <a:prstGeom prst="roundRect">
            <a:avLst/>
          </a:prstGeom>
          <a:solidFill>
            <a:schemeClr val="accent3">
              <a:alpha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>
                <a:solidFill>
                  <a:srgbClr val="4C4D4D">
                    <a:lumMod val="50000"/>
                  </a:srgbClr>
                </a:solidFill>
                <a:latin typeface="Muli"/>
              </a:rPr>
              <a:t>Data A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5775557" y="3914967"/>
            <a:ext cx="644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de-DE" sz="1600" dirty="0">
                <a:solidFill>
                  <a:srgbClr val="4C4D4D"/>
                </a:solidFill>
                <a:latin typeface="Muli"/>
              </a:rPr>
              <a:t>UPI</a:t>
            </a:r>
            <a:endParaRPr lang="en-US" sz="1600" dirty="0">
              <a:solidFill>
                <a:srgbClr val="4C4D4D"/>
              </a:solidFill>
              <a:latin typeface="Muli"/>
            </a:endParaRPr>
          </a:p>
        </p:txBody>
      </p:sp>
      <p:sp>
        <p:nvSpPr>
          <p:cNvPr id="259" name="Abgerundetes Rechteck 258"/>
          <p:cNvSpPr/>
          <p:nvPr/>
        </p:nvSpPr>
        <p:spPr>
          <a:xfrm>
            <a:off x="5188868" y="5874789"/>
            <a:ext cx="800959" cy="248028"/>
          </a:xfrm>
          <a:prstGeom prst="roundRect">
            <a:avLst/>
          </a:prstGeom>
          <a:solidFill>
            <a:schemeClr val="bg1">
              <a:lumMod val="75000"/>
              <a:alpha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87" name="Rectangle 3"/>
          <p:cNvSpPr/>
          <p:nvPr/>
        </p:nvSpPr>
        <p:spPr>
          <a:xfrm>
            <a:off x="6689225" y="3089778"/>
            <a:ext cx="1239520" cy="16497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88" name="Rechteck 236"/>
          <p:cNvSpPr/>
          <p:nvPr/>
        </p:nvSpPr>
        <p:spPr>
          <a:xfrm rot="16200000">
            <a:off x="7801420" y="3716834"/>
            <a:ext cx="1656945" cy="4090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89" name="Rechteck 237"/>
          <p:cNvSpPr/>
          <p:nvPr/>
        </p:nvSpPr>
        <p:spPr>
          <a:xfrm flipV="1">
            <a:off x="8773353" y="3923908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190" name="Gerader Verbinder 282"/>
          <p:cNvCxnSpPr/>
          <p:nvPr/>
        </p:nvCxnSpPr>
        <p:spPr>
          <a:xfrm flipH="1">
            <a:off x="9084045" y="4365128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91" name="Gruppieren 226"/>
          <p:cNvGrpSpPr/>
          <p:nvPr/>
        </p:nvGrpSpPr>
        <p:grpSpPr>
          <a:xfrm>
            <a:off x="8991074" y="3092872"/>
            <a:ext cx="470071" cy="1656945"/>
            <a:chOff x="572239" y="2326399"/>
            <a:chExt cx="352553" cy="1242709"/>
          </a:xfrm>
        </p:grpSpPr>
        <p:sp>
          <p:nvSpPr>
            <p:cNvPr id="192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193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sp>
        <p:nvSpPr>
          <p:cNvPr id="241" name="Abgerundetes Rechteck 240"/>
          <p:cNvSpPr/>
          <p:nvPr/>
        </p:nvSpPr>
        <p:spPr>
          <a:xfrm>
            <a:off x="8373920" y="3338804"/>
            <a:ext cx="1087224" cy="285749"/>
          </a:xfrm>
          <a:prstGeom prst="roundRect">
            <a:avLst/>
          </a:prstGeom>
          <a:solidFill>
            <a:schemeClr val="accent3">
              <a:alpha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 smtClean="0">
                <a:solidFill>
                  <a:srgbClr val="4C4D4D">
                    <a:lumMod val="50000"/>
                  </a:srgbClr>
                </a:solidFill>
                <a:latin typeface="Muli"/>
              </a:rPr>
              <a:t>Data </a:t>
            </a:r>
            <a:r>
              <a:rPr lang="de-DE" sz="1600" dirty="0">
                <a:solidFill>
                  <a:srgbClr val="4C4D4D">
                    <a:lumMod val="50000"/>
                  </a:srgbClr>
                </a:solidFill>
                <a:latin typeface="Muli"/>
              </a:rPr>
              <a:t>B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Scale-Up Hybrid Memory Systems</a:t>
            </a:r>
            <a:endParaRPr lang="en-GB" dirty="0"/>
          </a:p>
        </p:txBody>
      </p:sp>
      <p:sp>
        <p:nvSpPr>
          <p:cNvPr id="94" name="Rechteck 236"/>
          <p:cNvSpPr/>
          <p:nvPr/>
        </p:nvSpPr>
        <p:spPr>
          <a:xfrm rot="16200000">
            <a:off x="926072" y="3722875"/>
            <a:ext cx="1656945" cy="409020"/>
          </a:xfrm>
          <a:prstGeom prst="rect">
            <a:avLst/>
          </a:prstGeom>
          <a:solidFill>
            <a:srgbClr val="37659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95" name="Rechteck 237"/>
          <p:cNvSpPr/>
          <p:nvPr/>
        </p:nvSpPr>
        <p:spPr>
          <a:xfrm flipV="1">
            <a:off x="1898005" y="3929949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96" name="Gerader Verbinder 282"/>
          <p:cNvCxnSpPr/>
          <p:nvPr/>
        </p:nvCxnSpPr>
        <p:spPr>
          <a:xfrm flipH="1">
            <a:off x="2208697" y="4237813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97" name="Gruppieren 226"/>
          <p:cNvGrpSpPr/>
          <p:nvPr/>
        </p:nvGrpSpPr>
        <p:grpSpPr>
          <a:xfrm>
            <a:off x="2115726" y="3098913"/>
            <a:ext cx="470071" cy="1656945"/>
            <a:chOff x="572239" y="2326399"/>
            <a:chExt cx="352553" cy="1242709"/>
          </a:xfrm>
        </p:grpSpPr>
        <p:sp>
          <p:nvSpPr>
            <p:cNvPr id="98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  <a:solidFill>
              <a:srgbClr val="376591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99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sp>
        <p:nvSpPr>
          <p:cNvPr id="115" name="Rechteck 236"/>
          <p:cNvSpPr/>
          <p:nvPr/>
        </p:nvSpPr>
        <p:spPr>
          <a:xfrm rot="16200000">
            <a:off x="9056298" y="3713741"/>
            <a:ext cx="1656945" cy="409020"/>
          </a:xfrm>
          <a:prstGeom prst="rect">
            <a:avLst/>
          </a:prstGeom>
          <a:solidFill>
            <a:srgbClr val="37659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16" name="Rechteck 237"/>
          <p:cNvSpPr/>
          <p:nvPr/>
        </p:nvSpPr>
        <p:spPr>
          <a:xfrm flipV="1">
            <a:off x="10028231" y="3920815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117" name="Gerader Verbinder 282"/>
          <p:cNvCxnSpPr/>
          <p:nvPr/>
        </p:nvCxnSpPr>
        <p:spPr>
          <a:xfrm flipH="1">
            <a:off x="10338924" y="4228679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18" name="Gruppieren 226"/>
          <p:cNvGrpSpPr/>
          <p:nvPr/>
        </p:nvGrpSpPr>
        <p:grpSpPr>
          <a:xfrm>
            <a:off x="10245953" y="3089778"/>
            <a:ext cx="470071" cy="1656945"/>
            <a:chOff x="572239" y="2326399"/>
            <a:chExt cx="352553" cy="1242709"/>
          </a:xfrm>
        </p:grpSpPr>
        <p:sp>
          <p:nvSpPr>
            <p:cNvPr id="119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  <a:solidFill>
              <a:srgbClr val="376591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120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sp>
        <p:nvSpPr>
          <p:cNvPr id="123" name="TextBox 268"/>
          <p:cNvSpPr txBox="1"/>
          <p:nvPr/>
        </p:nvSpPr>
        <p:spPr>
          <a:xfrm>
            <a:off x="9359586" y="4822033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DRAM</a:t>
            </a:r>
          </a:p>
        </p:txBody>
      </p:sp>
      <p:sp>
        <p:nvSpPr>
          <p:cNvPr id="124" name="TextBox 268"/>
          <p:cNvSpPr txBox="1"/>
          <p:nvPr/>
        </p:nvSpPr>
        <p:spPr>
          <a:xfrm>
            <a:off x="2440748" y="4803496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NVRAM</a:t>
            </a:r>
          </a:p>
        </p:txBody>
      </p:sp>
      <p:sp>
        <p:nvSpPr>
          <p:cNvPr id="125" name="TextBox 268"/>
          <p:cNvSpPr txBox="1"/>
          <p:nvPr/>
        </p:nvSpPr>
        <p:spPr>
          <a:xfrm>
            <a:off x="1293482" y="4795780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DRAM</a:t>
            </a:r>
          </a:p>
        </p:txBody>
      </p:sp>
      <p:sp>
        <p:nvSpPr>
          <p:cNvPr id="68" name="Inhaltsplatzhalter 3"/>
          <p:cNvSpPr>
            <a:spLocks noGrp="1"/>
          </p:cNvSpPr>
          <p:nvPr>
            <p:ph idx="1"/>
          </p:nvPr>
        </p:nvSpPr>
        <p:spPr>
          <a:xfrm>
            <a:off x="667219" y="1042219"/>
            <a:ext cx="6625521" cy="162125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Impact on Database Systems</a:t>
            </a:r>
          </a:p>
          <a:p>
            <a:pPr lvl="1"/>
            <a:r>
              <a:rPr lang="en-US" b="1" dirty="0"/>
              <a:t>True </a:t>
            </a:r>
            <a:r>
              <a:rPr lang="en-US" b="1" dirty="0" smtClean="0"/>
              <a:t>“in-memory” database</a:t>
            </a:r>
            <a:endParaRPr lang="en-US" b="1" dirty="0"/>
          </a:p>
          <a:p>
            <a:pPr lvl="1"/>
            <a:r>
              <a:rPr lang="en-US" dirty="0" smtClean="0"/>
              <a:t>Byte-addressable data processing</a:t>
            </a:r>
          </a:p>
          <a:p>
            <a:pPr lvl="1"/>
            <a:r>
              <a:rPr lang="en-US" dirty="0" smtClean="0"/>
              <a:t>Huge performance increase</a:t>
            </a:r>
          </a:p>
          <a:p>
            <a:pPr lvl="1"/>
            <a:r>
              <a:rPr lang="en-US" dirty="0" smtClean="0"/>
              <a:t>Instant access and recovery</a:t>
            </a:r>
          </a:p>
        </p:txBody>
      </p:sp>
      <p:sp>
        <p:nvSpPr>
          <p:cNvPr id="70" name="Inhaltsplatzhalter 4"/>
          <p:cNvSpPr txBox="1">
            <a:spLocks/>
          </p:cNvSpPr>
          <p:nvPr/>
        </p:nvSpPr>
        <p:spPr>
          <a:xfrm>
            <a:off x="6084785" y="1071226"/>
            <a:ext cx="5664000" cy="1168444"/>
          </a:xfrm>
          <a:prstGeom prst="rect">
            <a:avLst/>
          </a:prstGeom>
          <a:ln w="25400">
            <a:solidFill>
              <a:srgbClr val="FF0000"/>
            </a:solidFill>
          </a:ln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377">
              <a:spcBef>
                <a:spcPts val="1000"/>
              </a:spcBef>
              <a:buNone/>
            </a:pPr>
            <a:r>
              <a:rPr lang="en-US" sz="2200" i="1" dirty="0">
                <a:solidFill>
                  <a:srgbClr val="4677A0"/>
                </a:solidFill>
                <a:latin typeface="Muli"/>
              </a:rPr>
              <a:t>Challenge</a:t>
            </a:r>
          </a:p>
          <a:p>
            <a:pPr marL="800089" lvl="1" indent="-342900" defTabSz="914377">
              <a:spcBef>
                <a:spcPts val="500"/>
              </a:spcBef>
              <a:buFont typeface="Wingdings" panose="05000000000000000000" pitchFamily="2" charset="2"/>
              <a:buChar char="§"/>
            </a:pPr>
            <a:r>
              <a:rPr lang="en-US" sz="1870" dirty="0">
                <a:solidFill>
                  <a:srgbClr val="4C4D4D"/>
                </a:solidFill>
                <a:latin typeface="Muli"/>
              </a:rPr>
              <a:t>Unreliable NVRAM Hardware</a:t>
            </a:r>
          </a:p>
          <a:p>
            <a:pPr marL="457189" lvl="1" indent="0" defTabSz="914377">
              <a:spcBef>
                <a:spcPts val="500"/>
              </a:spcBef>
              <a:buNone/>
            </a:pPr>
            <a:r>
              <a:rPr lang="en-US" sz="1870" dirty="0">
                <a:solidFill>
                  <a:srgbClr val="4C4D4D"/>
                </a:solidFill>
                <a:latin typeface="Muli"/>
              </a:rPr>
              <a:t>	-&gt; need for primary data protection </a:t>
            </a:r>
          </a:p>
          <a:p>
            <a:pPr marL="228594" indent="-228594" defTabSz="914377">
              <a:spcBef>
                <a:spcPts val="1000"/>
              </a:spcBef>
            </a:pPr>
            <a:endParaRPr lang="en-US" sz="2800" dirty="0">
              <a:solidFill>
                <a:srgbClr val="4C4D4D"/>
              </a:solidFill>
              <a:latin typeface="Muli"/>
            </a:endParaRPr>
          </a:p>
        </p:txBody>
      </p:sp>
    </p:spTree>
    <p:extLst>
      <p:ext uri="{BB962C8B-B14F-4D97-AF65-F5344CB8AC3E}">
        <p14:creationId xmlns:p14="http://schemas.microsoft.com/office/powerpoint/2010/main" val="414002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63" grpId="0" animBg="1"/>
      <p:bldP spid="4" grpId="0" animBg="1"/>
      <p:bldP spid="150" grpId="0" animBg="1"/>
      <p:bldP spid="151" grpId="0" animBg="1"/>
      <p:bldP spid="267" grpId="0"/>
      <p:bldP spid="272" grpId="0"/>
      <p:bldP spid="281" grpId="0"/>
      <p:bldP spid="186" grpId="0" animBg="1"/>
      <p:bldP spid="197" grpId="0"/>
      <p:bldP spid="198" grpId="0"/>
      <p:bldP spid="199" grpId="0"/>
      <p:bldP spid="19" grpId="0" animBg="1"/>
      <p:bldP spid="21" grpId="0"/>
      <p:bldP spid="259" grpId="0" animBg="1"/>
      <p:bldP spid="187" grpId="0" animBg="1"/>
      <p:bldP spid="188" grpId="0" animBg="1"/>
      <p:bldP spid="189" grpId="0" animBg="1"/>
      <p:bldP spid="241" grpId="0" animBg="1"/>
      <p:bldP spid="94" grpId="0" animBg="1"/>
      <p:bldP spid="95" grpId="0" animBg="1"/>
      <p:bldP spid="115" grpId="0" animBg="1"/>
      <p:bldP spid="116" grpId="0" animBg="1"/>
      <p:bldP spid="123" grpId="0"/>
      <p:bldP spid="124" grpId="0"/>
      <p:bldP spid="125" grpId="0"/>
      <p:bldP spid="7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56166" y="293546"/>
            <a:ext cx="2756473" cy="8062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hteck 19"/>
          <p:cNvSpPr/>
          <p:nvPr/>
        </p:nvSpPr>
        <p:spPr>
          <a:xfrm>
            <a:off x="5675292" y="3662657"/>
            <a:ext cx="844029" cy="2227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dirty="0">
              <a:solidFill>
                <a:prstClr val="white"/>
              </a:solidFill>
              <a:latin typeface="Muli"/>
            </a:endParaRPr>
          </a:p>
        </p:txBody>
      </p:sp>
      <p:sp>
        <p:nvSpPr>
          <p:cNvPr id="263" name="Rectangle 262"/>
          <p:cNvSpPr/>
          <p:nvPr/>
        </p:nvSpPr>
        <p:spPr>
          <a:xfrm>
            <a:off x="1408622" y="2930637"/>
            <a:ext cx="4266671" cy="232251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65647" y="3092870"/>
            <a:ext cx="1239520" cy="16497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50" name="Rechteck 236"/>
          <p:cNvSpPr/>
          <p:nvPr/>
        </p:nvSpPr>
        <p:spPr>
          <a:xfrm rot="16200000">
            <a:off x="2136093" y="3716834"/>
            <a:ext cx="1656945" cy="4090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51" name="Rechteck 237"/>
          <p:cNvSpPr/>
          <p:nvPr/>
        </p:nvSpPr>
        <p:spPr>
          <a:xfrm flipV="1">
            <a:off x="3108026" y="3923908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152" name="Gerader Verbinder 282"/>
          <p:cNvCxnSpPr/>
          <p:nvPr/>
        </p:nvCxnSpPr>
        <p:spPr>
          <a:xfrm flipH="1">
            <a:off x="3418719" y="4231772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60" name="Gruppieren 226"/>
          <p:cNvGrpSpPr/>
          <p:nvPr/>
        </p:nvGrpSpPr>
        <p:grpSpPr>
          <a:xfrm>
            <a:off x="3325747" y="3092872"/>
            <a:ext cx="470071" cy="1656945"/>
            <a:chOff x="572239" y="2326399"/>
            <a:chExt cx="352553" cy="1242709"/>
          </a:xfrm>
        </p:grpSpPr>
        <p:sp>
          <p:nvSpPr>
            <p:cNvPr id="168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169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sp>
        <p:nvSpPr>
          <p:cNvPr id="267" name="TextBox 266"/>
          <p:cNvSpPr txBox="1"/>
          <p:nvPr/>
        </p:nvSpPr>
        <p:spPr>
          <a:xfrm>
            <a:off x="2554929" y="5262615"/>
            <a:ext cx="312036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Socket 1</a:t>
            </a:r>
          </a:p>
        </p:txBody>
      </p:sp>
      <p:sp>
        <p:nvSpPr>
          <p:cNvPr id="272" name="TextBox 271"/>
          <p:cNvSpPr txBox="1"/>
          <p:nvPr/>
        </p:nvSpPr>
        <p:spPr>
          <a:xfrm>
            <a:off x="4265647" y="4783145"/>
            <a:ext cx="1239520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Cores</a:t>
            </a:r>
          </a:p>
        </p:txBody>
      </p:sp>
      <p:sp>
        <p:nvSpPr>
          <p:cNvPr id="186" name="Rectangle 262"/>
          <p:cNvSpPr/>
          <p:nvPr/>
        </p:nvSpPr>
        <p:spPr>
          <a:xfrm>
            <a:off x="6519322" y="2940379"/>
            <a:ext cx="4301524" cy="232251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97" name="TextBox 266"/>
          <p:cNvSpPr txBox="1"/>
          <p:nvPr/>
        </p:nvSpPr>
        <p:spPr>
          <a:xfrm>
            <a:off x="6519323" y="5260165"/>
            <a:ext cx="312036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Socket 2</a:t>
            </a:r>
          </a:p>
        </p:txBody>
      </p:sp>
      <p:sp>
        <p:nvSpPr>
          <p:cNvPr id="198" name="TextBox 268"/>
          <p:cNvSpPr txBox="1"/>
          <p:nvPr/>
        </p:nvSpPr>
        <p:spPr>
          <a:xfrm>
            <a:off x="8168478" y="4803496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NVRAM</a:t>
            </a:r>
          </a:p>
        </p:txBody>
      </p:sp>
      <p:sp>
        <p:nvSpPr>
          <p:cNvPr id="199" name="TextBox 271"/>
          <p:cNvSpPr txBox="1"/>
          <p:nvPr/>
        </p:nvSpPr>
        <p:spPr>
          <a:xfrm>
            <a:off x="6689225" y="4780053"/>
            <a:ext cx="1239520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Cores</a:t>
            </a:r>
          </a:p>
        </p:txBody>
      </p:sp>
      <p:sp>
        <p:nvSpPr>
          <p:cNvPr id="19" name="Abgerundetes Rechteck 18"/>
          <p:cNvSpPr/>
          <p:nvPr/>
        </p:nvSpPr>
        <p:spPr>
          <a:xfrm>
            <a:off x="2708593" y="3192588"/>
            <a:ext cx="1087224" cy="285749"/>
          </a:xfrm>
          <a:prstGeom prst="roundRect">
            <a:avLst/>
          </a:prstGeom>
          <a:solidFill>
            <a:schemeClr val="accent3">
              <a:alpha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400" dirty="0" smtClean="0">
                <a:solidFill>
                  <a:srgbClr val="4C4D4D">
                    <a:lumMod val="50000"/>
                  </a:srgbClr>
                </a:solidFill>
                <a:latin typeface="Muli"/>
              </a:rPr>
              <a:t>Column </a:t>
            </a:r>
            <a:r>
              <a:rPr lang="de-DE" sz="1400" dirty="0">
                <a:solidFill>
                  <a:srgbClr val="4C4D4D">
                    <a:lumMod val="50000"/>
                  </a:srgbClr>
                </a:solidFill>
                <a:latin typeface="Muli"/>
              </a:rPr>
              <a:t>A</a:t>
            </a:r>
            <a:endParaRPr lang="en-US" sz="14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5775557" y="3914967"/>
            <a:ext cx="644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de-DE" sz="1600" dirty="0">
                <a:solidFill>
                  <a:srgbClr val="4C4D4D"/>
                </a:solidFill>
                <a:latin typeface="Muli"/>
              </a:rPr>
              <a:t>UPI</a:t>
            </a:r>
            <a:endParaRPr lang="en-US" sz="1600" dirty="0">
              <a:solidFill>
                <a:srgbClr val="4C4D4D"/>
              </a:solidFill>
              <a:latin typeface="Muli"/>
            </a:endParaRPr>
          </a:p>
        </p:txBody>
      </p:sp>
      <p:sp>
        <p:nvSpPr>
          <p:cNvPr id="187" name="Rectangle 3"/>
          <p:cNvSpPr/>
          <p:nvPr/>
        </p:nvSpPr>
        <p:spPr>
          <a:xfrm>
            <a:off x="6689225" y="3089778"/>
            <a:ext cx="1239520" cy="16497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88" name="Rechteck 236"/>
          <p:cNvSpPr/>
          <p:nvPr/>
        </p:nvSpPr>
        <p:spPr>
          <a:xfrm rot="16200000">
            <a:off x="7801420" y="3716834"/>
            <a:ext cx="1656945" cy="4090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89" name="Rechteck 237"/>
          <p:cNvSpPr/>
          <p:nvPr/>
        </p:nvSpPr>
        <p:spPr>
          <a:xfrm flipV="1">
            <a:off x="8773353" y="3923908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190" name="Gerader Verbinder 282"/>
          <p:cNvCxnSpPr/>
          <p:nvPr/>
        </p:nvCxnSpPr>
        <p:spPr>
          <a:xfrm flipH="1">
            <a:off x="9084045" y="4365128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91" name="Gruppieren 226"/>
          <p:cNvGrpSpPr/>
          <p:nvPr/>
        </p:nvGrpSpPr>
        <p:grpSpPr>
          <a:xfrm>
            <a:off x="8991074" y="3092872"/>
            <a:ext cx="470071" cy="1656945"/>
            <a:chOff x="572239" y="2326399"/>
            <a:chExt cx="352553" cy="1242709"/>
          </a:xfrm>
        </p:grpSpPr>
        <p:sp>
          <p:nvSpPr>
            <p:cNvPr id="192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193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39998" y="384000"/>
            <a:ext cx="9012157" cy="574080"/>
          </a:xfrm>
        </p:spPr>
        <p:txBody>
          <a:bodyPr/>
          <a:lstStyle/>
          <a:p>
            <a:r>
              <a:rPr lang="en-GB" sz="2800" dirty="0" smtClean="0"/>
              <a:t>Columnar Data on Scale-up Hybrid </a:t>
            </a:r>
            <a:r>
              <a:rPr lang="en-GB" sz="2800" smtClean="0"/>
              <a:t>Memory Systems</a:t>
            </a:r>
            <a:endParaRPr lang="en-GB" sz="2800" dirty="0"/>
          </a:p>
        </p:txBody>
      </p:sp>
      <p:sp>
        <p:nvSpPr>
          <p:cNvPr id="94" name="Rechteck 236"/>
          <p:cNvSpPr/>
          <p:nvPr/>
        </p:nvSpPr>
        <p:spPr>
          <a:xfrm rot="16200000">
            <a:off x="926072" y="3722875"/>
            <a:ext cx="1656945" cy="409020"/>
          </a:xfrm>
          <a:prstGeom prst="rect">
            <a:avLst/>
          </a:prstGeom>
          <a:solidFill>
            <a:srgbClr val="37659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95" name="Rechteck 237"/>
          <p:cNvSpPr/>
          <p:nvPr/>
        </p:nvSpPr>
        <p:spPr>
          <a:xfrm flipV="1">
            <a:off x="1898005" y="3929949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96" name="Gerader Verbinder 282"/>
          <p:cNvCxnSpPr/>
          <p:nvPr/>
        </p:nvCxnSpPr>
        <p:spPr>
          <a:xfrm flipH="1">
            <a:off x="2208697" y="4237813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97" name="Gruppieren 226"/>
          <p:cNvGrpSpPr/>
          <p:nvPr/>
        </p:nvGrpSpPr>
        <p:grpSpPr>
          <a:xfrm>
            <a:off x="2115726" y="3098913"/>
            <a:ext cx="470071" cy="1656945"/>
            <a:chOff x="572239" y="2326399"/>
            <a:chExt cx="352553" cy="1242709"/>
          </a:xfrm>
        </p:grpSpPr>
        <p:sp>
          <p:nvSpPr>
            <p:cNvPr id="98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  <a:solidFill>
              <a:srgbClr val="376591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99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sp>
        <p:nvSpPr>
          <p:cNvPr id="115" name="Rechteck 236"/>
          <p:cNvSpPr/>
          <p:nvPr/>
        </p:nvSpPr>
        <p:spPr>
          <a:xfrm rot="16200000">
            <a:off x="9056298" y="3713741"/>
            <a:ext cx="1656945" cy="409020"/>
          </a:xfrm>
          <a:prstGeom prst="rect">
            <a:avLst/>
          </a:prstGeom>
          <a:solidFill>
            <a:srgbClr val="37659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16" name="Rechteck 237"/>
          <p:cNvSpPr/>
          <p:nvPr/>
        </p:nvSpPr>
        <p:spPr>
          <a:xfrm flipV="1">
            <a:off x="10028231" y="3920815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117" name="Gerader Verbinder 282"/>
          <p:cNvCxnSpPr/>
          <p:nvPr/>
        </p:nvCxnSpPr>
        <p:spPr>
          <a:xfrm flipH="1">
            <a:off x="10338924" y="4228679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18" name="Gruppieren 226"/>
          <p:cNvGrpSpPr/>
          <p:nvPr/>
        </p:nvGrpSpPr>
        <p:grpSpPr>
          <a:xfrm>
            <a:off x="10245953" y="3089778"/>
            <a:ext cx="470071" cy="1656945"/>
            <a:chOff x="572239" y="2326399"/>
            <a:chExt cx="352553" cy="1242709"/>
          </a:xfrm>
        </p:grpSpPr>
        <p:sp>
          <p:nvSpPr>
            <p:cNvPr id="119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  <a:solidFill>
              <a:srgbClr val="376591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120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sp>
        <p:nvSpPr>
          <p:cNvPr id="123" name="TextBox 268"/>
          <p:cNvSpPr txBox="1"/>
          <p:nvPr/>
        </p:nvSpPr>
        <p:spPr>
          <a:xfrm>
            <a:off x="9359586" y="4822033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DRAM</a:t>
            </a:r>
          </a:p>
        </p:txBody>
      </p:sp>
      <p:sp>
        <p:nvSpPr>
          <p:cNvPr id="124" name="TextBox 268"/>
          <p:cNvSpPr txBox="1"/>
          <p:nvPr/>
        </p:nvSpPr>
        <p:spPr>
          <a:xfrm>
            <a:off x="2440748" y="4803496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NVRAM</a:t>
            </a:r>
          </a:p>
        </p:txBody>
      </p:sp>
      <p:sp>
        <p:nvSpPr>
          <p:cNvPr id="125" name="TextBox 268"/>
          <p:cNvSpPr txBox="1"/>
          <p:nvPr/>
        </p:nvSpPr>
        <p:spPr>
          <a:xfrm>
            <a:off x="1293482" y="4795780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DRAM</a:t>
            </a:r>
          </a:p>
        </p:txBody>
      </p:sp>
      <p:sp>
        <p:nvSpPr>
          <p:cNvPr id="68" name="Inhaltsplatzhalter 3"/>
          <p:cNvSpPr>
            <a:spLocks noGrp="1"/>
          </p:cNvSpPr>
          <p:nvPr>
            <p:ph idx="1"/>
          </p:nvPr>
        </p:nvSpPr>
        <p:spPr>
          <a:xfrm>
            <a:off x="676994" y="1248568"/>
            <a:ext cx="8416826" cy="162125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State-of-the-art in Analytical Processing (e.g. in Big Data)</a:t>
            </a:r>
          </a:p>
          <a:p>
            <a:pPr lvl="1"/>
            <a:r>
              <a:rPr lang="en-GB" b="1" dirty="0" smtClean="0"/>
              <a:t>Column</a:t>
            </a:r>
            <a:r>
              <a:rPr lang="en-GB" dirty="0"/>
              <a:t>: sequence of values mapped to </a:t>
            </a:r>
            <a:r>
              <a:rPr lang="en-GB" b="1" dirty="0"/>
              <a:t>integers</a:t>
            </a:r>
            <a:r>
              <a:rPr lang="en-GB" dirty="0"/>
              <a:t> </a:t>
            </a:r>
            <a:r>
              <a:rPr lang="en-GB" dirty="0" smtClean="0"/>
              <a:t>(64-bit)</a:t>
            </a:r>
          </a:p>
          <a:p>
            <a:pPr lvl="1"/>
            <a:r>
              <a:rPr lang="en-GB" b="1" dirty="0" smtClean="0"/>
              <a:t>Query</a:t>
            </a:r>
            <a:r>
              <a:rPr lang="en-GB" dirty="0" smtClean="0"/>
              <a:t>: sequence of operators executed on columns</a:t>
            </a:r>
            <a:endParaRPr lang="en-GB" dirty="0"/>
          </a:p>
        </p:txBody>
      </p:sp>
      <p:sp>
        <p:nvSpPr>
          <p:cNvPr id="69" name="Abgerundetes Rechteck 18"/>
          <p:cNvSpPr/>
          <p:nvPr/>
        </p:nvSpPr>
        <p:spPr>
          <a:xfrm>
            <a:off x="8375909" y="3340606"/>
            <a:ext cx="1087224" cy="285749"/>
          </a:xfrm>
          <a:prstGeom prst="roundRect">
            <a:avLst/>
          </a:prstGeom>
          <a:solidFill>
            <a:schemeClr val="accent3">
              <a:alpha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400" dirty="0" smtClean="0">
                <a:solidFill>
                  <a:srgbClr val="4C4D4D">
                    <a:lumMod val="50000"/>
                  </a:srgbClr>
                </a:solidFill>
                <a:latin typeface="Muli"/>
              </a:rPr>
              <a:t>Column B</a:t>
            </a:r>
            <a:endParaRPr lang="en-US" sz="14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084785" y="5783556"/>
            <a:ext cx="1204840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GB" sz="1867" dirty="0">
                <a:solidFill>
                  <a:srgbClr val="4C4D4D">
                    <a:lumMod val="50000"/>
                  </a:srgbClr>
                </a:solidFill>
                <a:latin typeface="Muli"/>
              </a:rPr>
              <a:t>Pool</a:t>
            </a:r>
          </a:p>
        </p:txBody>
      </p:sp>
      <p:sp>
        <p:nvSpPr>
          <p:cNvPr id="70" name="Abgerundetes Rechteck 258"/>
          <p:cNvSpPr/>
          <p:nvPr/>
        </p:nvSpPr>
        <p:spPr>
          <a:xfrm>
            <a:off x="5188868" y="5874789"/>
            <a:ext cx="800959" cy="248028"/>
          </a:xfrm>
          <a:prstGeom prst="roundRect">
            <a:avLst/>
          </a:prstGeom>
          <a:solidFill>
            <a:schemeClr val="bg1">
              <a:lumMod val="75000"/>
              <a:alpha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</p:spTree>
    <p:extLst>
      <p:ext uri="{BB962C8B-B14F-4D97-AF65-F5344CB8AC3E}">
        <p14:creationId xmlns:p14="http://schemas.microsoft.com/office/powerpoint/2010/main" val="352938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42233" y="2972464"/>
            <a:ext cx="10724073" cy="960000"/>
          </a:xfrm>
          <a:prstGeom prst="rect">
            <a:avLst/>
          </a:prstGeom>
        </p:spPr>
        <p:txBody>
          <a:bodyPr anchor="ctr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kern="1200">
                <a:solidFill>
                  <a:schemeClr val="tx1"/>
                </a:solidFill>
                <a:latin typeface="Muli" panose="00000500000000000000" pitchFamily="2" charset="0"/>
                <a:ea typeface="+mj-ea"/>
                <a:cs typeface="+mj-cs"/>
              </a:defRPr>
            </a:lvl1pPr>
          </a:lstStyle>
          <a:p>
            <a:pPr defTabSz="914377"/>
            <a:r>
              <a:rPr lang="en-GB" sz="3200" b="1" dirty="0">
                <a:solidFill>
                  <a:srgbClr val="4C4D4D"/>
                </a:solidFill>
              </a:rPr>
              <a:t>Polymorphic Compressed Replication for</a:t>
            </a:r>
            <a:br>
              <a:rPr lang="en-GB" sz="3200" b="1" dirty="0">
                <a:solidFill>
                  <a:srgbClr val="4C4D4D"/>
                </a:solidFill>
              </a:rPr>
            </a:br>
            <a:r>
              <a:rPr lang="en-GB" sz="3200" b="1" dirty="0">
                <a:solidFill>
                  <a:srgbClr val="4C4D4D"/>
                </a:solidFill>
              </a:rPr>
              <a:t>Columnar Data on Scale-Up </a:t>
            </a:r>
            <a:r>
              <a:rPr lang="en-GB" sz="3200" b="1" dirty="0"/>
              <a:t>Hybrid Memory</a:t>
            </a:r>
            <a:r>
              <a:rPr lang="en-GB" sz="3200" b="1" dirty="0">
                <a:solidFill>
                  <a:srgbClr val="4C4D4D"/>
                </a:solidFill>
              </a:rPr>
              <a:t> Systems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6188016" y="2654496"/>
            <a:ext cx="2305879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761702" y="3421187"/>
            <a:ext cx="2113937" cy="4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8889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Replication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735" y="1107479"/>
            <a:ext cx="6600214" cy="1220429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Features</a:t>
            </a:r>
            <a:endParaRPr lang="en-GB" b="1" dirty="0" smtClean="0"/>
          </a:p>
          <a:p>
            <a:pPr lvl="1"/>
            <a:r>
              <a:rPr lang="en-GB" dirty="0" smtClean="0"/>
              <a:t>Offers </a:t>
            </a:r>
            <a:r>
              <a:rPr lang="en-GB" dirty="0"/>
              <a:t>protection against all possible NVRAM failures</a:t>
            </a:r>
          </a:p>
          <a:p>
            <a:pPr lvl="1"/>
            <a:r>
              <a:rPr lang="en-GB" dirty="0"/>
              <a:t>Software-coordinated for flexibility</a:t>
            </a:r>
          </a:p>
          <a:p>
            <a:pPr lvl="1"/>
            <a:r>
              <a:rPr lang="en-GB" dirty="0"/>
              <a:t>Physical level for the best performance</a:t>
            </a:r>
          </a:p>
          <a:p>
            <a:pPr lvl="1"/>
            <a:r>
              <a:rPr lang="en-GB" dirty="0"/>
              <a:t>Synchronous for strong </a:t>
            </a:r>
            <a:r>
              <a:rPr lang="en-GB" dirty="0" smtClean="0"/>
              <a:t>consistency</a:t>
            </a:r>
            <a:endParaRPr lang="en-GB" dirty="0"/>
          </a:p>
          <a:p>
            <a:endParaRPr lang="en-GB" dirty="0" smtClean="0"/>
          </a:p>
        </p:txBody>
      </p:sp>
      <p:sp>
        <p:nvSpPr>
          <p:cNvPr id="9" name="Rechteck 19"/>
          <p:cNvSpPr/>
          <p:nvPr/>
        </p:nvSpPr>
        <p:spPr>
          <a:xfrm>
            <a:off x="5675292" y="3662657"/>
            <a:ext cx="844029" cy="2227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>
              <a:solidFill>
                <a:prstClr val="white"/>
              </a:solidFill>
              <a:latin typeface="Mul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08622" y="2930637"/>
            <a:ext cx="4266671" cy="232251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65647" y="3092870"/>
            <a:ext cx="1239520" cy="16497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2" name="Rechteck 236"/>
          <p:cNvSpPr/>
          <p:nvPr/>
        </p:nvSpPr>
        <p:spPr>
          <a:xfrm rot="16200000">
            <a:off x="2136093" y="3716834"/>
            <a:ext cx="1656945" cy="4090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3" name="Rechteck 237"/>
          <p:cNvSpPr/>
          <p:nvPr/>
        </p:nvSpPr>
        <p:spPr>
          <a:xfrm flipV="1">
            <a:off x="3108026" y="3923908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14" name="Gerader Verbinder 282"/>
          <p:cNvCxnSpPr/>
          <p:nvPr/>
        </p:nvCxnSpPr>
        <p:spPr>
          <a:xfrm flipH="1">
            <a:off x="3418719" y="4231772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5" name="Gruppieren 226"/>
          <p:cNvGrpSpPr/>
          <p:nvPr/>
        </p:nvGrpSpPr>
        <p:grpSpPr>
          <a:xfrm>
            <a:off x="3325747" y="3092872"/>
            <a:ext cx="470071" cy="1656945"/>
            <a:chOff x="572239" y="2326399"/>
            <a:chExt cx="352553" cy="1242709"/>
          </a:xfrm>
        </p:grpSpPr>
        <p:sp>
          <p:nvSpPr>
            <p:cNvPr id="16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17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554929" y="5262615"/>
            <a:ext cx="312036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Socket 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65647" y="4783145"/>
            <a:ext cx="1239520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Cores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35147" y="5691612"/>
            <a:ext cx="1204840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GB" sz="1867" dirty="0">
                <a:solidFill>
                  <a:srgbClr val="4C4D4D">
                    <a:lumMod val="50000"/>
                  </a:srgbClr>
                </a:solidFill>
                <a:latin typeface="Muli"/>
              </a:rPr>
              <a:t>Pool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86172" y="5696365"/>
            <a:ext cx="1133704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GB" sz="1867" dirty="0">
                <a:solidFill>
                  <a:srgbClr val="4C4D4D">
                    <a:lumMod val="50000"/>
                  </a:srgbClr>
                </a:solidFill>
                <a:latin typeface="Muli"/>
              </a:rPr>
              <a:t>Worker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6840215" y="5916202"/>
            <a:ext cx="157468" cy="7631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051498" y="5701675"/>
            <a:ext cx="166426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GB" sz="1867" dirty="0">
                <a:solidFill>
                  <a:srgbClr val="4C4D4D">
                    <a:lumMod val="50000"/>
                  </a:srgbClr>
                </a:solidFill>
                <a:latin typeface="Muli"/>
              </a:rPr>
              <a:t>Data access</a:t>
            </a:r>
          </a:p>
        </p:txBody>
      </p:sp>
      <p:sp>
        <p:nvSpPr>
          <p:cNvPr id="24" name="Rectangle 262"/>
          <p:cNvSpPr/>
          <p:nvPr/>
        </p:nvSpPr>
        <p:spPr>
          <a:xfrm>
            <a:off x="6519322" y="2940379"/>
            <a:ext cx="4301524" cy="232251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25" name="TextBox 266"/>
          <p:cNvSpPr txBox="1"/>
          <p:nvPr/>
        </p:nvSpPr>
        <p:spPr>
          <a:xfrm>
            <a:off x="6519323" y="5260165"/>
            <a:ext cx="312036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Socket 2</a:t>
            </a:r>
          </a:p>
        </p:txBody>
      </p:sp>
      <p:sp>
        <p:nvSpPr>
          <p:cNvPr id="26" name="TextBox 268"/>
          <p:cNvSpPr txBox="1"/>
          <p:nvPr/>
        </p:nvSpPr>
        <p:spPr>
          <a:xfrm>
            <a:off x="8168478" y="4803496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NVRAM</a:t>
            </a:r>
          </a:p>
        </p:txBody>
      </p:sp>
      <p:sp>
        <p:nvSpPr>
          <p:cNvPr id="27" name="TextBox 271"/>
          <p:cNvSpPr txBox="1"/>
          <p:nvPr/>
        </p:nvSpPr>
        <p:spPr>
          <a:xfrm>
            <a:off x="6689225" y="4780053"/>
            <a:ext cx="1239520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Cores</a:t>
            </a:r>
          </a:p>
        </p:txBody>
      </p:sp>
      <p:sp>
        <p:nvSpPr>
          <p:cNvPr id="28" name="Abgerundetes Rechteck 18"/>
          <p:cNvSpPr/>
          <p:nvPr/>
        </p:nvSpPr>
        <p:spPr>
          <a:xfrm>
            <a:off x="2708593" y="3192588"/>
            <a:ext cx="1087224" cy="285749"/>
          </a:xfrm>
          <a:prstGeom prst="roundRect">
            <a:avLst/>
          </a:prstGeom>
          <a:solidFill>
            <a:schemeClr val="accent3">
              <a:alpha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>
                <a:solidFill>
                  <a:srgbClr val="4C4D4D">
                    <a:lumMod val="50000"/>
                  </a:srgbClr>
                </a:solidFill>
                <a:latin typeface="Muli"/>
              </a:rPr>
              <a:t>Master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29" name="Abgerundetes Rechteck 238"/>
          <p:cNvSpPr/>
          <p:nvPr/>
        </p:nvSpPr>
        <p:spPr>
          <a:xfrm>
            <a:off x="2708593" y="4290948"/>
            <a:ext cx="1087224" cy="285749"/>
          </a:xfrm>
          <a:prstGeom prst="roundRect">
            <a:avLst/>
          </a:prstGeom>
          <a:solidFill>
            <a:schemeClr val="accent3">
              <a:alpha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>
                <a:solidFill>
                  <a:srgbClr val="4C4D4D">
                    <a:lumMod val="50000"/>
                  </a:srgbClr>
                </a:solidFill>
                <a:latin typeface="Muli"/>
              </a:rPr>
              <a:t>Replica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30" name="Textfeld 20"/>
          <p:cNvSpPr txBox="1"/>
          <p:nvPr/>
        </p:nvSpPr>
        <p:spPr>
          <a:xfrm>
            <a:off x="5775557" y="3914967"/>
            <a:ext cx="644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de-DE" sz="1600" dirty="0">
                <a:solidFill>
                  <a:srgbClr val="4C4D4D"/>
                </a:solidFill>
                <a:latin typeface="Muli"/>
              </a:rPr>
              <a:t>UPI</a:t>
            </a:r>
            <a:endParaRPr lang="en-US" sz="1600" dirty="0" err="1">
              <a:solidFill>
                <a:srgbClr val="4C4D4D"/>
              </a:solidFill>
              <a:latin typeface="Muli"/>
            </a:endParaRPr>
          </a:p>
        </p:txBody>
      </p:sp>
      <p:cxnSp>
        <p:nvCxnSpPr>
          <p:cNvPr id="31" name="Gewinkelter Verbinder 22"/>
          <p:cNvCxnSpPr>
            <a:stCxn id="36" idx="1"/>
            <a:endCxn id="28" idx="3"/>
          </p:cNvCxnSpPr>
          <p:nvPr/>
        </p:nvCxnSpPr>
        <p:spPr>
          <a:xfrm rot="10800000">
            <a:off x="3795817" y="3335465"/>
            <a:ext cx="1036315" cy="128161"/>
          </a:xfrm>
          <a:prstGeom prst="bentConnector3">
            <a:avLst>
              <a:gd name="adj1" fmla="val 69608"/>
            </a:avLst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2" name="Gewinkelter Verbinder 244"/>
          <p:cNvCxnSpPr>
            <a:stCxn id="36" idx="1"/>
            <a:endCxn id="29" idx="3"/>
          </p:cNvCxnSpPr>
          <p:nvPr/>
        </p:nvCxnSpPr>
        <p:spPr>
          <a:xfrm rot="10800000" flipV="1">
            <a:off x="3795817" y="3463623"/>
            <a:ext cx="1036315" cy="970199"/>
          </a:xfrm>
          <a:prstGeom prst="bentConnector3">
            <a:avLst>
              <a:gd name="adj1" fmla="val 69608"/>
            </a:avLst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3" name="Gewinkelter Verbinder 33"/>
          <p:cNvCxnSpPr>
            <a:stCxn id="36" idx="3"/>
            <a:endCxn id="9" idx="1"/>
          </p:cNvCxnSpPr>
          <p:nvPr/>
        </p:nvCxnSpPr>
        <p:spPr>
          <a:xfrm>
            <a:off x="5176308" y="3463625"/>
            <a:ext cx="498984" cy="310417"/>
          </a:xfrm>
          <a:prstGeom prst="bentConnector3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4" name="Gerader Verbinder 42"/>
          <p:cNvCxnSpPr/>
          <p:nvPr/>
        </p:nvCxnSpPr>
        <p:spPr>
          <a:xfrm>
            <a:off x="5675291" y="3774041"/>
            <a:ext cx="844029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35" name="Gruppieren 14"/>
          <p:cNvGrpSpPr/>
          <p:nvPr/>
        </p:nvGrpSpPr>
        <p:grpSpPr>
          <a:xfrm>
            <a:off x="4832132" y="3265734"/>
            <a:ext cx="344176" cy="395781"/>
            <a:chOff x="3390718" y="2069432"/>
            <a:chExt cx="258132" cy="296836"/>
          </a:xfrm>
        </p:grpSpPr>
        <p:sp>
          <p:nvSpPr>
            <p:cNvPr id="36" name="Rechteck 4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37" name="Freihandform 6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38" name="Gerade Verbindung mit Pfeil 12"/>
            <p:cNvCxnSpPr>
              <a:stCxn id="37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</p:cxnSp>
      </p:grpSp>
      <p:sp>
        <p:nvSpPr>
          <p:cNvPr id="39" name="Rechteck 252"/>
          <p:cNvSpPr/>
          <p:nvPr/>
        </p:nvSpPr>
        <p:spPr>
          <a:xfrm>
            <a:off x="4306664" y="3499592"/>
            <a:ext cx="473909" cy="167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800" dirty="0">
              <a:solidFill>
                <a:prstClr val="white"/>
              </a:solidFill>
              <a:latin typeface="Muli"/>
            </a:endParaRPr>
          </a:p>
        </p:txBody>
      </p:sp>
      <p:sp>
        <p:nvSpPr>
          <p:cNvPr id="40" name="Textfeld 253"/>
          <p:cNvSpPr txBox="1"/>
          <p:nvPr/>
        </p:nvSpPr>
        <p:spPr>
          <a:xfrm>
            <a:off x="4238383" y="3448129"/>
            <a:ext cx="597575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de-DE" sz="1067" dirty="0">
                <a:solidFill>
                  <a:srgbClr val="4C4D4D"/>
                </a:solidFill>
                <a:latin typeface="Muli"/>
              </a:rPr>
              <a:t>Write</a:t>
            </a:r>
            <a:endParaRPr lang="en-US" sz="1067" dirty="0" err="1">
              <a:solidFill>
                <a:srgbClr val="4C4D4D"/>
              </a:solidFill>
              <a:latin typeface="Muli"/>
            </a:endParaRPr>
          </a:p>
        </p:txBody>
      </p:sp>
      <p:grpSp>
        <p:nvGrpSpPr>
          <p:cNvPr id="41" name="Gruppieren 254"/>
          <p:cNvGrpSpPr/>
          <p:nvPr/>
        </p:nvGrpSpPr>
        <p:grpSpPr>
          <a:xfrm>
            <a:off x="5409479" y="5739129"/>
            <a:ext cx="276693" cy="318180"/>
            <a:chOff x="3390718" y="2069432"/>
            <a:chExt cx="258132" cy="296836"/>
          </a:xfrm>
        </p:grpSpPr>
        <p:sp>
          <p:nvSpPr>
            <p:cNvPr id="42" name="Rechteck 255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43" name="Freihandform 256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44" name="Gerade Verbindung mit Pfeil 257"/>
            <p:cNvCxnSpPr>
              <a:stCxn id="43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tx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Abgerundetes Rechteck 258"/>
          <p:cNvSpPr/>
          <p:nvPr/>
        </p:nvSpPr>
        <p:spPr>
          <a:xfrm>
            <a:off x="3639230" y="5782845"/>
            <a:ext cx="800959" cy="248028"/>
          </a:xfrm>
          <a:prstGeom prst="roundRect">
            <a:avLst/>
          </a:prstGeom>
          <a:solidFill>
            <a:schemeClr val="bg1">
              <a:lumMod val="75000"/>
              <a:alpha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47" name="Rectangle 3"/>
          <p:cNvSpPr/>
          <p:nvPr/>
        </p:nvSpPr>
        <p:spPr>
          <a:xfrm>
            <a:off x="6689225" y="3089778"/>
            <a:ext cx="1239520" cy="16497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48" name="Rechteck 236"/>
          <p:cNvSpPr/>
          <p:nvPr/>
        </p:nvSpPr>
        <p:spPr>
          <a:xfrm rot="16200000">
            <a:off x="7801420" y="3716834"/>
            <a:ext cx="1656945" cy="4090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49" name="Rechteck 237"/>
          <p:cNvSpPr/>
          <p:nvPr/>
        </p:nvSpPr>
        <p:spPr>
          <a:xfrm flipV="1">
            <a:off x="8773353" y="3923908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50" name="Gerader Verbinder 282"/>
          <p:cNvCxnSpPr/>
          <p:nvPr/>
        </p:nvCxnSpPr>
        <p:spPr>
          <a:xfrm flipH="1">
            <a:off x="9084045" y="4365128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51" name="Gruppieren 226"/>
          <p:cNvGrpSpPr/>
          <p:nvPr/>
        </p:nvGrpSpPr>
        <p:grpSpPr>
          <a:xfrm>
            <a:off x="8991074" y="3092872"/>
            <a:ext cx="470071" cy="1656945"/>
            <a:chOff x="572239" y="2326399"/>
            <a:chExt cx="352553" cy="1242709"/>
          </a:xfrm>
        </p:grpSpPr>
        <p:sp>
          <p:nvSpPr>
            <p:cNvPr id="52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53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grpSp>
        <p:nvGrpSpPr>
          <p:cNvPr id="54" name="Gruppieren 204"/>
          <p:cNvGrpSpPr/>
          <p:nvPr/>
        </p:nvGrpSpPr>
        <p:grpSpPr>
          <a:xfrm>
            <a:off x="4830737" y="3911046"/>
            <a:ext cx="344176" cy="395781"/>
            <a:chOff x="3390718" y="2069432"/>
            <a:chExt cx="258132" cy="296836"/>
          </a:xfrm>
        </p:grpSpPr>
        <p:sp>
          <p:nvSpPr>
            <p:cNvPr id="55" name="Rechteck 205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56" name="Freihandform 206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57" name="Gerade Verbindung mit Pfeil 207"/>
            <p:cNvCxnSpPr>
              <a:stCxn id="56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Gerade Verbindung mit Pfeil 51"/>
          <p:cNvCxnSpPr>
            <a:stCxn id="55" idx="3"/>
            <a:endCxn id="28" idx="3"/>
          </p:cNvCxnSpPr>
          <p:nvPr/>
        </p:nvCxnSpPr>
        <p:spPr>
          <a:xfrm flipH="1" flipV="1">
            <a:off x="3795817" y="3335464"/>
            <a:ext cx="1379096" cy="7734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9" name="Rechteck 59"/>
          <p:cNvSpPr/>
          <p:nvPr/>
        </p:nvSpPr>
        <p:spPr>
          <a:xfrm>
            <a:off x="4885824" y="4547986"/>
            <a:ext cx="473909" cy="167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800" dirty="0">
              <a:solidFill>
                <a:prstClr val="white"/>
              </a:solidFill>
              <a:latin typeface="Muli"/>
            </a:endParaRPr>
          </a:p>
        </p:txBody>
      </p:sp>
      <p:sp>
        <p:nvSpPr>
          <p:cNvPr id="60" name="Textfeld 60"/>
          <p:cNvSpPr txBox="1"/>
          <p:nvPr/>
        </p:nvSpPr>
        <p:spPr>
          <a:xfrm>
            <a:off x="4816883" y="4489504"/>
            <a:ext cx="597575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de-DE" sz="1067" dirty="0">
                <a:solidFill>
                  <a:srgbClr val="4C4D4D"/>
                </a:solidFill>
                <a:latin typeface="Muli"/>
              </a:rPr>
              <a:t>Read</a:t>
            </a:r>
            <a:endParaRPr lang="en-US" sz="1067" dirty="0" err="1">
              <a:solidFill>
                <a:srgbClr val="4C4D4D"/>
              </a:solidFill>
              <a:latin typeface="Muli"/>
            </a:endParaRPr>
          </a:p>
        </p:txBody>
      </p:sp>
      <p:cxnSp>
        <p:nvCxnSpPr>
          <p:cNvPr id="61" name="Gewinkelter Verbinder 246"/>
          <p:cNvCxnSpPr>
            <a:stCxn id="9" idx="3"/>
            <a:endCxn id="63" idx="1"/>
          </p:cNvCxnSpPr>
          <p:nvPr/>
        </p:nvCxnSpPr>
        <p:spPr>
          <a:xfrm flipV="1">
            <a:off x="6519322" y="3481679"/>
            <a:ext cx="1854599" cy="292363"/>
          </a:xfrm>
          <a:prstGeom prst="bentConnector3">
            <a:avLst>
              <a:gd name="adj1" fmla="val 15418"/>
            </a:avLst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3" name="Abgerundetes Rechteck 240"/>
          <p:cNvSpPr/>
          <p:nvPr/>
        </p:nvSpPr>
        <p:spPr>
          <a:xfrm>
            <a:off x="8373920" y="3338804"/>
            <a:ext cx="1087224" cy="285749"/>
          </a:xfrm>
          <a:prstGeom prst="roundRect">
            <a:avLst/>
          </a:prstGeom>
          <a:solidFill>
            <a:schemeClr val="accent3">
              <a:alpha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 err="1">
                <a:solidFill>
                  <a:srgbClr val="4C4D4D">
                    <a:lumMod val="50000"/>
                  </a:srgbClr>
                </a:solidFill>
                <a:latin typeface="Muli"/>
              </a:rPr>
              <a:t>Replica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64" name="Rechteck 236"/>
          <p:cNvSpPr/>
          <p:nvPr/>
        </p:nvSpPr>
        <p:spPr>
          <a:xfrm rot="16200000">
            <a:off x="926072" y="3722875"/>
            <a:ext cx="1656945" cy="409020"/>
          </a:xfrm>
          <a:prstGeom prst="rect">
            <a:avLst/>
          </a:prstGeom>
          <a:solidFill>
            <a:srgbClr val="37659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65" name="Rechteck 237"/>
          <p:cNvSpPr/>
          <p:nvPr/>
        </p:nvSpPr>
        <p:spPr>
          <a:xfrm flipV="1">
            <a:off x="1898005" y="3929949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66" name="Gerader Verbinder 282"/>
          <p:cNvCxnSpPr/>
          <p:nvPr/>
        </p:nvCxnSpPr>
        <p:spPr>
          <a:xfrm flipH="1">
            <a:off x="2208697" y="4237813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67" name="Gruppieren 226"/>
          <p:cNvGrpSpPr/>
          <p:nvPr/>
        </p:nvGrpSpPr>
        <p:grpSpPr>
          <a:xfrm>
            <a:off x="2115726" y="3098913"/>
            <a:ext cx="470071" cy="1656945"/>
            <a:chOff x="572239" y="2326399"/>
            <a:chExt cx="352553" cy="1242709"/>
          </a:xfrm>
        </p:grpSpPr>
        <p:sp>
          <p:nvSpPr>
            <p:cNvPr id="68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  <a:solidFill>
              <a:srgbClr val="376591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69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sp>
        <p:nvSpPr>
          <p:cNvPr id="70" name="Rechteck 236"/>
          <p:cNvSpPr/>
          <p:nvPr/>
        </p:nvSpPr>
        <p:spPr>
          <a:xfrm rot="16200000">
            <a:off x="9056298" y="3713741"/>
            <a:ext cx="1656945" cy="409020"/>
          </a:xfrm>
          <a:prstGeom prst="rect">
            <a:avLst/>
          </a:prstGeom>
          <a:solidFill>
            <a:srgbClr val="37659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71" name="Rechteck 237"/>
          <p:cNvSpPr/>
          <p:nvPr/>
        </p:nvSpPr>
        <p:spPr>
          <a:xfrm flipV="1">
            <a:off x="10028231" y="3920815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72" name="Gerader Verbinder 282"/>
          <p:cNvCxnSpPr/>
          <p:nvPr/>
        </p:nvCxnSpPr>
        <p:spPr>
          <a:xfrm flipH="1">
            <a:off x="10338924" y="4228679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73" name="Gruppieren 226"/>
          <p:cNvGrpSpPr/>
          <p:nvPr/>
        </p:nvGrpSpPr>
        <p:grpSpPr>
          <a:xfrm>
            <a:off x="10245953" y="3089778"/>
            <a:ext cx="470071" cy="1656945"/>
            <a:chOff x="572239" y="2326399"/>
            <a:chExt cx="352553" cy="1242709"/>
          </a:xfrm>
        </p:grpSpPr>
        <p:sp>
          <p:nvSpPr>
            <p:cNvPr id="74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  <a:solidFill>
              <a:srgbClr val="376591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75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sp>
        <p:nvSpPr>
          <p:cNvPr id="76" name="TextBox 268"/>
          <p:cNvSpPr txBox="1"/>
          <p:nvPr/>
        </p:nvSpPr>
        <p:spPr>
          <a:xfrm>
            <a:off x="9359586" y="4822033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DRAM</a:t>
            </a:r>
          </a:p>
        </p:txBody>
      </p:sp>
      <p:sp>
        <p:nvSpPr>
          <p:cNvPr id="77" name="TextBox 268"/>
          <p:cNvSpPr txBox="1"/>
          <p:nvPr/>
        </p:nvSpPr>
        <p:spPr>
          <a:xfrm>
            <a:off x="2440748" y="4803496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NVRAM</a:t>
            </a:r>
          </a:p>
        </p:txBody>
      </p:sp>
      <p:sp>
        <p:nvSpPr>
          <p:cNvPr id="78" name="TextBox 268"/>
          <p:cNvSpPr txBox="1"/>
          <p:nvPr/>
        </p:nvSpPr>
        <p:spPr>
          <a:xfrm>
            <a:off x="1293482" y="4795780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DRAM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7867899" y="2571309"/>
            <a:ext cx="2620997" cy="437487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en-GB" dirty="0">
                <a:solidFill>
                  <a:prstClr val="white"/>
                </a:solidFill>
                <a:latin typeface="Muli"/>
              </a:rPr>
              <a:t>3</a:t>
            </a:r>
            <a:r>
              <a:rPr lang="en-GB" dirty="0" smtClean="0">
                <a:solidFill>
                  <a:prstClr val="white"/>
                </a:solidFill>
                <a:latin typeface="Muli"/>
              </a:rPr>
              <a:t>. </a:t>
            </a:r>
            <a:r>
              <a:rPr lang="en-GB" dirty="0">
                <a:solidFill>
                  <a:prstClr val="white"/>
                </a:solidFill>
                <a:latin typeface="Muli"/>
              </a:rPr>
              <a:t>Storage Overhead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8278909" y="4126360"/>
            <a:ext cx="2421384" cy="527448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en-GB" dirty="0" smtClean="0">
                <a:solidFill>
                  <a:prstClr val="white"/>
                </a:solidFill>
                <a:latin typeface="Muli"/>
              </a:rPr>
              <a:t>2. </a:t>
            </a:r>
            <a:r>
              <a:rPr lang="en-GB" dirty="0">
                <a:solidFill>
                  <a:prstClr val="white"/>
                </a:solidFill>
                <a:latin typeface="Muli"/>
              </a:rPr>
              <a:t>Only NVRAM Replication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4830738" y="5209507"/>
            <a:ext cx="2668137" cy="527448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en-GB" dirty="0">
                <a:solidFill>
                  <a:prstClr val="white"/>
                </a:solidFill>
                <a:latin typeface="Muli"/>
              </a:rPr>
              <a:t>1. NUMA Awareness</a:t>
            </a:r>
          </a:p>
        </p:txBody>
      </p:sp>
      <p:sp>
        <p:nvSpPr>
          <p:cNvPr id="83" name="Content Placeholder 2"/>
          <p:cNvSpPr txBox="1">
            <a:spLocks/>
          </p:cNvSpPr>
          <p:nvPr/>
        </p:nvSpPr>
        <p:spPr>
          <a:xfrm>
            <a:off x="7191543" y="1058448"/>
            <a:ext cx="3973707" cy="1500693"/>
          </a:xfrm>
          <a:prstGeom prst="rect">
            <a:avLst/>
          </a:prstGeom>
        </p:spPr>
        <p:txBody>
          <a:bodyPr lIns="0"/>
          <a:lstStyle>
            <a:lvl1pPr marL="120648" indent="-120648" algn="l" defTabSz="914377" rtl="0" eaLnBrk="1" latinLnBrk="0" hangingPunct="1">
              <a:lnSpc>
                <a:spcPts val="2933"/>
              </a:lnSpc>
              <a:spcBef>
                <a:spcPts val="1000"/>
              </a:spcBef>
              <a:buFont typeface="Muli" panose="00000500000000000000" pitchFamily="2" charset="0"/>
              <a:buChar char=" "/>
              <a:defRPr sz="2200" b="0" i="1" kern="1200" cap="none" baseline="0">
                <a:solidFill>
                  <a:srgbClr val="4677A0"/>
                </a:solidFill>
                <a:latin typeface="Muli" panose="00000500000000000000" pitchFamily="2" charset="0"/>
                <a:ea typeface="+mn-ea"/>
                <a:cs typeface="+mn-cs"/>
              </a:defRPr>
            </a:lvl1pPr>
            <a:lvl2pPr marL="596885" indent="-239178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▪"/>
              <a:defRPr sz="1867" b="0" kern="1200">
                <a:solidFill>
                  <a:schemeClr val="tx1"/>
                </a:solidFill>
                <a:latin typeface="Muli" panose="00000500000000000000" pitchFamily="2" charset="0"/>
                <a:ea typeface="+mn-ea"/>
                <a:cs typeface="+mn-cs"/>
              </a:defRPr>
            </a:lvl2pPr>
            <a:lvl3pPr marL="836063" indent="-239178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Muli" panose="00000500000000000000" pitchFamily="2" charset="0"/>
              <a:buChar char="-"/>
              <a:defRPr sz="1600" b="0" kern="1200">
                <a:solidFill>
                  <a:schemeClr val="tx1"/>
                </a:solidFill>
                <a:latin typeface="Muli" panose="00000500000000000000" pitchFamily="2" charset="0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State-of-the-art</a:t>
            </a:r>
            <a:endParaRPr lang="en-GB" dirty="0"/>
          </a:p>
          <a:p>
            <a:pPr lvl="1"/>
            <a:r>
              <a:rPr lang="en-GB" dirty="0" smtClean="0"/>
              <a:t>Intel PMDK pool replication</a:t>
            </a:r>
          </a:p>
          <a:p>
            <a:pPr lvl="1"/>
            <a:r>
              <a:rPr lang="en-GB" dirty="0" smtClean="0"/>
              <a:t>Synchronous master-slave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9135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9" grpId="0" animBg="1"/>
      <p:bldP spid="40" grpId="0"/>
      <p:bldP spid="59" grpId="0" animBg="1"/>
      <p:bldP spid="60" grpId="0"/>
      <p:bldP spid="63" grpId="0" animBg="1"/>
      <p:bldP spid="79" grpId="0" animBg="1"/>
      <p:bldP spid="81" grpId="0" animBg="1"/>
      <p:bldP spid="82" grpId="0" animBg="1"/>
      <p:bldP spid="8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Replication</a:t>
            </a:r>
            <a:endParaRPr lang="en-GB" dirty="0"/>
          </a:p>
        </p:txBody>
      </p:sp>
      <p:sp>
        <p:nvSpPr>
          <p:cNvPr id="9" name="Rechteck 19"/>
          <p:cNvSpPr/>
          <p:nvPr/>
        </p:nvSpPr>
        <p:spPr>
          <a:xfrm>
            <a:off x="5619366" y="2145865"/>
            <a:ext cx="844029" cy="2227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>
              <a:solidFill>
                <a:prstClr val="white"/>
              </a:solidFill>
              <a:latin typeface="Mul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52695" y="1413845"/>
            <a:ext cx="4266671" cy="232251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09720" y="1576078"/>
            <a:ext cx="1239520" cy="16497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2" name="Rechteck 236"/>
          <p:cNvSpPr/>
          <p:nvPr/>
        </p:nvSpPr>
        <p:spPr>
          <a:xfrm rot="16200000">
            <a:off x="2080166" y="2200042"/>
            <a:ext cx="1656945" cy="4090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3" name="Rechteck 237"/>
          <p:cNvSpPr/>
          <p:nvPr/>
        </p:nvSpPr>
        <p:spPr>
          <a:xfrm flipV="1">
            <a:off x="3052099" y="2407116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14" name="Gerader Verbinder 282"/>
          <p:cNvCxnSpPr/>
          <p:nvPr/>
        </p:nvCxnSpPr>
        <p:spPr>
          <a:xfrm flipH="1">
            <a:off x="3362792" y="2714980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5" name="Gruppieren 226"/>
          <p:cNvGrpSpPr/>
          <p:nvPr/>
        </p:nvGrpSpPr>
        <p:grpSpPr>
          <a:xfrm>
            <a:off x="3269821" y="1576080"/>
            <a:ext cx="470071" cy="1656945"/>
            <a:chOff x="572239" y="2326399"/>
            <a:chExt cx="352553" cy="1242709"/>
          </a:xfrm>
        </p:grpSpPr>
        <p:sp>
          <p:nvSpPr>
            <p:cNvPr id="16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17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499003" y="3745823"/>
            <a:ext cx="312036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Socket 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09720" y="3266353"/>
            <a:ext cx="1239520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Cores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79220" y="4174820"/>
            <a:ext cx="1204840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GB" sz="1867" dirty="0">
                <a:solidFill>
                  <a:srgbClr val="4C4D4D">
                    <a:lumMod val="50000"/>
                  </a:srgbClr>
                </a:solidFill>
                <a:latin typeface="Muli"/>
              </a:rPr>
              <a:t>Pool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30245" y="4179573"/>
            <a:ext cx="1133704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GB" sz="1867" dirty="0">
                <a:solidFill>
                  <a:srgbClr val="4C4D4D">
                    <a:lumMod val="50000"/>
                  </a:srgbClr>
                </a:solidFill>
                <a:latin typeface="Muli"/>
              </a:rPr>
              <a:t>Worker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6784289" y="4399410"/>
            <a:ext cx="157468" cy="7631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995572" y="4184883"/>
            <a:ext cx="166426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GB" sz="1867" dirty="0">
                <a:solidFill>
                  <a:srgbClr val="4C4D4D">
                    <a:lumMod val="50000"/>
                  </a:srgbClr>
                </a:solidFill>
                <a:latin typeface="Muli"/>
              </a:rPr>
              <a:t>Data access</a:t>
            </a:r>
          </a:p>
        </p:txBody>
      </p:sp>
      <p:sp>
        <p:nvSpPr>
          <p:cNvPr id="24" name="Rectangle 262"/>
          <p:cNvSpPr/>
          <p:nvPr/>
        </p:nvSpPr>
        <p:spPr>
          <a:xfrm>
            <a:off x="6463395" y="1423587"/>
            <a:ext cx="4301524" cy="232251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25" name="TextBox 266"/>
          <p:cNvSpPr txBox="1"/>
          <p:nvPr/>
        </p:nvSpPr>
        <p:spPr>
          <a:xfrm>
            <a:off x="6463396" y="3743373"/>
            <a:ext cx="312036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Socket 2</a:t>
            </a:r>
          </a:p>
        </p:txBody>
      </p:sp>
      <p:sp>
        <p:nvSpPr>
          <p:cNvPr id="26" name="TextBox 268"/>
          <p:cNvSpPr txBox="1"/>
          <p:nvPr/>
        </p:nvSpPr>
        <p:spPr>
          <a:xfrm>
            <a:off x="8112552" y="3286704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NVRAM</a:t>
            </a:r>
          </a:p>
        </p:txBody>
      </p:sp>
      <p:sp>
        <p:nvSpPr>
          <p:cNvPr id="27" name="TextBox 271"/>
          <p:cNvSpPr txBox="1"/>
          <p:nvPr/>
        </p:nvSpPr>
        <p:spPr>
          <a:xfrm>
            <a:off x="6633299" y="3263261"/>
            <a:ext cx="1239520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Cores</a:t>
            </a:r>
          </a:p>
        </p:txBody>
      </p:sp>
      <p:sp>
        <p:nvSpPr>
          <p:cNvPr id="28" name="Abgerundetes Rechteck 18"/>
          <p:cNvSpPr/>
          <p:nvPr/>
        </p:nvSpPr>
        <p:spPr>
          <a:xfrm>
            <a:off x="2652667" y="1675796"/>
            <a:ext cx="1087224" cy="285749"/>
          </a:xfrm>
          <a:prstGeom prst="roundRect">
            <a:avLst/>
          </a:prstGeom>
          <a:solidFill>
            <a:schemeClr val="accent3">
              <a:alpha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>
                <a:solidFill>
                  <a:srgbClr val="4C4D4D">
                    <a:lumMod val="50000"/>
                  </a:srgbClr>
                </a:solidFill>
                <a:latin typeface="Muli"/>
              </a:rPr>
              <a:t>Master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29" name="Abgerundetes Rechteck 238"/>
          <p:cNvSpPr/>
          <p:nvPr/>
        </p:nvSpPr>
        <p:spPr>
          <a:xfrm>
            <a:off x="2652667" y="2774156"/>
            <a:ext cx="1087224" cy="285749"/>
          </a:xfrm>
          <a:prstGeom prst="roundRect">
            <a:avLst/>
          </a:prstGeom>
          <a:solidFill>
            <a:schemeClr val="accent3">
              <a:alpha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>
                <a:solidFill>
                  <a:srgbClr val="4C4D4D">
                    <a:lumMod val="50000"/>
                  </a:srgbClr>
                </a:solidFill>
                <a:latin typeface="Muli"/>
              </a:rPr>
              <a:t>Replica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30" name="Textfeld 20"/>
          <p:cNvSpPr txBox="1"/>
          <p:nvPr/>
        </p:nvSpPr>
        <p:spPr>
          <a:xfrm>
            <a:off x="5719631" y="2398175"/>
            <a:ext cx="644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de-DE" sz="1600" dirty="0">
                <a:solidFill>
                  <a:srgbClr val="4C4D4D"/>
                </a:solidFill>
                <a:latin typeface="Muli"/>
              </a:rPr>
              <a:t>UPI</a:t>
            </a:r>
            <a:endParaRPr lang="en-US" sz="1600" dirty="0" err="1">
              <a:solidFill>
                <a:srgbClr val="4C4D4D"/>
              </a:solidFill>
              <a:latin typeface="Muli"/>
            </a:endParaRPr>
          </a:p>
        </p:txBody>
      </p:sp>
      <p:cxnSp>
        <p:nvCxnSpPr>
          <p:cNvPr id="31" name="Gewinkelter Verbinder 22"/>
          <p:cNvCxnSpPr>
            <a:stCxn id="36" idx="1"/>
            <a:endCxn id="28" idx="3"/>
          </p:cNvCxnSpPr>
          <p:nvPr/>
        </p:nvCxnSpPr>
        <p:spPr>
          <a:xfrm rot="10800000">
            <a:off x="3739891" y="1818673"/>
            <a:ext cx="1036315" cy="128161"/>
          </a:xfrm>
          <a:prstGeom prst="bentConnector3">
            <a:avLst>
              <a:gd name="adj1" fmla="val 69608"/>
            </a:avLst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2" name="Gewinkelter Verbinder 244"/>
          <p:cNvCxnSpPr>
            <a:stCxn id="36" idx="1"/>
            <a:endCxn id="29" idx="3"/>
          </p:cNvCxnSpPr>
          <p:nvPr/>
        </p:nvCxnSpPr>
        <p:spPr>
          <a:xfrm rot="10800000" flipV="1">
            <a:off x="3739891" y="1946831"/>
            <a:ext cx="1036315" cy="970199"/>
          </a:xfrm>
          <a:prstGeom prst="bentConnector3">
            <a:avLst>
              <a:gd name="adj1" fmla="val 69608"/>
            </a:avLst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3" name="Gewinkelter Verbinder 33"/>
          <p:cNvCxnSpPr>
            <a:stCxn id="36" idx="3"/>
            <a:endCxn id="9" idx="1"/>
          </p:cNvCxnSpPr>
          <p:nvPr/>
        </p:nvCxnSpPr>
        <p:spPr>
          <a:xfrm>
            <a:off x="5120381" y="1946833"/>
            <a:ext cx="498984" cy="310417"/>
          </a:xfrm>
          <a:prstGeom prst="bentConnector3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4" name="Gerader Verbinder 42"/>
          <p:cNvCxnSpPr>
            <a:stCxn id="9" idx="1"/>
            <a:endCxn id="9" idx="3"/>
          </p:cNvCxnSpPr>
          <p:nvPr/>
        </p:nvCxnSpPr>
        <p:spPr>
          <a:xfrm>
            <a:off x="5619366" y="2257249"/>
            <a:ext cx="844029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35" name="Gruppieren 14"/>
          <p:cNvGrpSpPr/>
          <p:nvPr/>
        </p:nvGrpSpPr>
        <p:grpSpPr>
          <a:xfrm>
            <a:off x="4776205" y="1748942"/>
            <a:ext cx="344176" cy="395781"/>
            <a:chOff x="3390718" y="2069432"/>
            <a:chExt cx="258132" cy="296836"/>
          </a:xfrm>
        </p:grpSpPr>
        <p:sp>
          <p:nvSpPr>
            <p:cNvPr id="36" name="Rechteck 4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37" name="Freihandform 6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38" name="Gerade Verbindung mit Pfeil 12"/>
            <p:cNvCxnSpPr>
              <a:stCxn id="37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</p:cxnSp>
      </p:grpSp>
      <p:sp>
        <p:nvSpPr>
          <p:cNvPr id="39" name="Rechteck 252"/>
          <p:cNvSpPr/>
          <p:nvPr/>
        </p:nvSpPr>
        <p:spPr>
          <a:xfrm>
            <a:off x="4250738" y="1982800"/>
            <a:ext cx="473909" cy="167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800" dirty="0">
              <a:solidFill>
                <a:prstClr val="white"/>
              </a:solidFill>
              <a:latin typeface="Muli"/>
            </a:endParaRPr>
          </a:p>
        </p:txBody>
      </p:sp>
      <p:sp>
        <p:nvSpPr>
          <p:cNvPr id="40" name="Textfeld 253"/>
          <p:cNvSpPr txBox="1"/>
          <p:nvPr/>
        </p:nvSpPr>
        <p:spPr>
          <a:xfrm>
            <a:off x="4181797" y="1924317"/>
            <a:ext cx="597575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de-DE" sz="1067" dirty="0">
                <a:solidFill>
                  <a:srgbClr val="4C4D4D"/>
                </a:solidFill>
                <a:latin typeface="Muli"/>
              </a:rPr>
              <a:t>Write</a:t>
            </a:r>
            <a:endParaRPr lang="en-US" sz="1067" dirty="0" err="1">
              <a:solidFill>
                <a:srgbClr val="4C4D4D"/>
              </a:solidFill>
              <a:latin typeface="Muli"/>
            </a:endParaRPr>
          </a:p>
        </p:txBody>
      </p:sp>
      <p:grpSp>
        <p:nvGrpSpPr>
          <p:cNvPr id="41" name="Gruppieren 254"/>
          <p:cNvGrpSpPr/>
          <p:nvPr/>
        </p:nvGrpSpPr>
        <p:grpSpPr>
          <a:xfrm>
            <a:off x="5353552" y="4222337"/>
            <a:ext cx="276693" cy="318180"/>
            <a:chOff x="3390718" y="2069432"/>
            <a:chExt cx="258132" cy="296836"/>
          </a:xfrm>
        </p:grpSpPr>
        <p:sp>
          <p:nvSpPr>
            <p:cNvPr id="42" name="Rechteck 255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43" name="Freihandform 256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44" name="Gerade Verbindung mit Pfeil 257"/>
            <p:cNvCxnSpPr>
              <a:stCxn id="43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tx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Abgerundetes Rechteck 258"/>
          <p:cNvSpPr/>
          <p:nvPr/>
        </p:nvSpPr>
        <p:spPr>
          <a:xfrm>
            <a:off x="3583303" y="4266053"/>
            <a:ext cx="800959" cy="248028"/>
          </a:xfrm>
          <a:prstGeom prst="roundRect">
            <a:avLst/>
          </a:prstGeom>
          <a:solidFill>
            <a:schemeClr val="bg1">
              <a:lumMod val="75000"/>
              <a:alpha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47" name="Rectangle 3"/>
          <p:cNvSpPr/>
          <p:nvPr/>
        </p:nvSpPr>
        <p:spPr>
          <a:xfrm>
            <a:off x="6633299" y="1572986"/>
            <a:ext cx="1239520" cy="16497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48" name="Rechteck 236"/>
          <p:cNvSpPr/>
          <p:nvPr/>
        </p:nvSpPr>
        <p:spPr>
          <a:xfrm rot="16200000">
            <a:off x="7745493" y="2200042"/>
            <a:ext cx="1656945" cy="4090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50" name="Gerader Verbinder 282"/>
          <p:cNvCxnSpPr/>
          <p:nvPr/>
        </p:nvCxnSpPr>
        <p:spPr>
          <a:xfrm flipH="1">
            <a:off x="9028119" y="2848336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51" name="Gruppieren 226"/>
          <p:cNvGrpSpPr/>
          <p:nvPr/>
        </p:nvGrpSpPr>
        <p:grpSpPr>
          <a:xfrm>
            <a:off x="8935147" y="1576080"/>
            <a:ext cx="470071" cy="1656945"/>
            <a:chOff x="572239" y="2326399"/>
            <a:chExt cx="352553" cy="1242709"/>
          </a:xfrm>
        </p:grpSpPr>
        <p:sp>
          <p:nvSpPr>
            <p:cNvPr id="52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53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grpSp>
        <p:nvGrpSpPr>
          <p:cNvPr id="54" name="Gruppieren 204"/>
          <p:cNvGrpSpPr/>
          <p:nvPr/>
        </p:nvGrpSpPr>
        <p:grpSpPr>
          <a:xfrm>
            <a:off x="4774811" y="2394254"/>
            <a:ext cx="344176" cy="395781"/>
            <a:chOff x="3390718" y="2069432"/>
            <a:chExt cx="258132" cy="296836"/>
          </a:xfrm>
        </p:grpSpPr>
        <p:sp>
          <p:nvSpPr>
            <p:cNvPr id="55" name="Rechteck 205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56" name="Freihandform 206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57" name="Gerade Verbindung mit Pfeil 207"/>
            <p:cNvCxnSpPr>
              <a:stCxn id="56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Gerade Verbindung mit Pfeil 51"/>
          <p:cNvCxnSpPr>
            <a:stCxn id="55" idx="3"/>
            <a:endCxn id="119" idx="3"/>
          </p:cNvCxnSpPr>
          <p:nvPr/>
        </p:nvCxnSpPr>
        <p:spPr>
          <a:xfrm flipH="1" flipV="1">
            <a:off x="3739888" y="2393480"/>
            <a:ext cx="1379099" cy="1986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9" name="Rechteck 59"/>
          <p:cNvSpPr/>
          <p:nvPr/>
        </p:nvSpPr>
        <p:spPr>
          <a:xfrm>
            <a:off x="4829898" y="3031194"/>
            <a:ext cx="473909" cy="167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800" dirty="0">
              <a:solidFill>
                <a:prstClr val="white"/>
              </a:solidFill>
              <a:latin typeface="Muli"/>
            </a:endParaRPr>
          </a:p>
        </p:txBody>
      </p:sp>
      <p:sp>
        <p:nvSpPr>
          <p:cNvPr id="60" name="Textfeld 60"/>
          <p:cNvSpPr txBox="1"/>
          <p:nvPr/>
        </p:nvSpPr>
        <p:spPr>
          <a:xfrm>
            <a:off x="4760957" y="2972712"/>
            <a:ext cx="597575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de-DE" sz="1067" dirty="0">
                <a:solidFill>
                  <a:srgbClr val="4C4D4D"/>
                </a:solidFill>
                <a:latin typeface="Muli"/>
              </a:rPr>
              <a:t>Read</a:t>
            </a:r>
            <a:endParaRPr lang="en-US" sz="1067" dirty="0" err="1">
              <a:solidFill>
                <a:srgbClr val="4C4D4D"/>
              </a:solidFill>
              <a:latin typeface="Muli"/>
            </a:endParaRPr>
          </a:p>
        </p:txBody>
      </p:sp>
      <p:cxnSp>
        <p:nvCxnSpPr>
          <p:cNvPr id="61" name="Gewinkelter Verbinder 246"/>
          <p:cNvCxnSpPr>
            <a:stCxn id="9" idx="3"/>
            <a:endCxn id="63" idx="1"/>
          </p:cNvCxnSpPr>
          <p:nvPr/>
        </p:nvCxnSpPr>
        <p:spPr>
          <a:xfrm flipV="1">
            <a:off x="6463395" y="1964887"/>
            <a:ext cx="1854599" cy="292363"/>
          </a:xfrm>
          <a:prstGeom prst="bentConnector3">
            <a:avLst>
              <a:gd name="adj1" fmla="val 15418"/>
            </a:avLst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3" name="Abgerundetes Rechteck 240"/>
          <p:cNvSpPr/>
          <p:nvPr/>
        </p:nvSpPr>
        <p:spPr>
          <a:xfrm>
            <a:off x="8317993" y="1822012"/>
            <a:ext cx="1087224" cy="285749"/>
          </a:xfrm>
          <a:prstGeom prst="roundRect">
            <a:avLst/>
          </a:prstGeom>
          <a:solidFill>
            <a:schemeClr val="accent3">
              <a:alpha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 err="1">
                <a:solidFill>
                  <a:srgbClr val="4C4D4D">
                    <a:lumMod val="50000"/>
                  </a:srgbClr>
                </a:solidFill>
                <a:latin typeface="Muli"/>
              </a:rPr>
              <a:t>Replica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64" name="Rechteck 236"/>
          <p:cNvSpPr/>
          <p:nvPr/>
        </p:nvSpPr>
        <p:spPr>
          <a:xfrm rot="16200000">
            <a:off x="870145" y="2206083"/>
            <a:ext cx="1656945" cy="409020"/>
          </a:xfrm>
          <a:prstGeom prst="rect">
            <a:avLst/>
          </a:prstGeom>
          <a:solidFill>
            <a:srgbClr val="37659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65" name="Rechteck 237"/>
          <p:cNvSpPr/>
          <p:nvPr/>
        </p:nvSpPr>
        <p:spPr>
          <a:xfrm flipV="1">
            <a:off x="1842078" y="2413157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66" name="Gerader Verbinder 282"/>
          <p:cNvCxnSpPr/>
          <p:nvPr/>
        </p:nvCxnSpPr>
        <p:spPr>
          <a:xfrm flipH="1">
            <a:off x="2152771" y="2721021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67" name="Gruppieren 226"/>
          <p:cNvGrpSpPr/>
          <p:nvPr/>
        </p:nvGrpSpPr>
        <p:grpSpPr>
          <a:xfrm>
            <a:off x="2059799" y="1582121"/>
            <a:ext cx="470071" cy="1656945"/>
            <a:chOff x="572239" y="2326399"/>
            <a:chExt cx="352553" cy="1242709"/>
          </a:xfrm>
        </p:grpSpPr>
        <p:sp>
          <p:nvSpPr>
            <p:cNvPr id="68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  <a:solidFill>
              <a:srgbClr val="376591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69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sp>
        <p:nvSpPr>
          <p:cNvPr id="70" name="Rechteck 236"/>
          <p:cNvSpPr/>
          <p:nvPr/>
        </p:nvSpPr>
        <p:spPr>
          <a:xfrm rot="16200000">
            <a:off x="9000372" y="2196949"/>
            <a:ext cx="1656945" cy="409020"/>
          </a:xfrm>
          <a:prstGeom prst="rect">
            <a:avLst/>
          </a:prstGeom>
          <a:solidFill>
            <a:srgbClr val="37659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71" name="Rechteck 237"/>
          <p:cNvSpPr/>
          <p:nvPr/>
        </p:nvSpPr>
        <p:spPr>
          <a:xfrm flipV="1">
            <a:off x="9972305" y="2404023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72" name="Gerader Verbinder 282"/>
          <p:cNvCxnSpPr/>
          <p:nvPr/>
        </p:nvCxnSpPr>
        <p:spPr>
          <a:xfrm flipH="1">
            <a:off x="10282997" y="2711887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73" name="Gruppieren 226"/>
          <p:cNvGrpSpPr/>
          <p:nvPr/>
        </p:nvGrpSpPr>
        <p:grpSpPr>
          <a:xfrm>
            <a:off x="10190026" y="1572986"/>
            <a:ext cx="470071" cy="1656945"/>
            <a:chOff x="572239" y="2326399"/>
            <a:chExt cx="352553" cy="1242709"/>
          </a:xfrm>
        </p:grpSpPr>
        <p:sp>
          <p:nvSpPr>
            <p:cNvPr id="74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  <a:solidFill>
              <a:srgbClr val="376591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75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sp>
        <p:nvSpPr>
          <p:cNvPr id="76" name="TextBox 268"/>
          <p:cNvSpPr txBox="1"/>
          <p:nvPr/>
        </p:nvSpPr>
        <p:spPr>
          <a:xfrm>
            <a:off x="9303660" y="3305241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DRAM</a:t>
            </a:r>
          </a:p>
        </p:txBody>
      </p:sp>
      <p:sp>
        <p:nvSpPr>
          <p:cNvPr id="77" name="TextBox 268"/>
          <p:cNvSpPr txBox="1"/>
          <p:nvPr/>
        </p:nvSpPr>
        <p:spPr>
          <a:xfrm>
            <a:off x="2384821" y="3286704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NVRAM</a:t>
            </a:r>
          </a:p>
        </p:txBody>
      </p:sp>
      <p:sp>
        <p:nvSpPr>
          <p:cNvPr id="78" name="TextBox 268"/>
          <p:cNvSpPr txBox="1"/>
          <p:nvPr/>
        </p:nvSpPr>
        <p:spPr>
          <a:xfrm>
            <a:off x="1237556" y="3278988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DRAM</a:t>
            </a:r>
          </a:p>
        </p:txBody>
      </p:sp>
      <p:sp>
        <p:nvSpPr>
          <p:cNvPr id="85" name="Content Placeholder 6"/>
          <p:cNvSpPr>
            <a:spLocks noGrp="1"/>
          </p:cNvSpPr>
          <p:nvPr>
            <p:ph idx="1"/>
          </p:nvPr>
        </p:nvSpPr>
        <p:spPr>
          <a:xfrm>
            <a:off x="480000" y="5043064"/>
            <a:ext cx="11525187" cy="677451"/>
          </a:xfrm>
        </p:spPr>
        <p:txBody>
          <a:bodyPr/>
          <a:lstStyle/>
          <a:p>
            <a:pPr marL="814896" lvl="1" indent="-457189">
              <a:buFont typeface="+mj-lt"/>
              <a:buAutoNum type="arabicPeriod"/>
            </a:pPr>
            <a:r>
              <a:rPr lang="en-GB" dirty="0" smtClean="0"/>
              <a:t>Per data structure NUMA Awareness + Analytical query execution </a:t>
            </a:r>
            <a:r>
              <a:rPr lang="en-GB" dirty="0"/>
              <a:t>on </a:t>
            </a:r>
            <a:r>
              <a:rPr lang="en-GB" dirty="0" smtClean="0"/>
              <a:t>replicas</a:t>
            </a:r>
          </a:p>
          <a:p>
            <a:pPr lvl="2"/>
            <a:r>
              <a:rPr lang="en-GB" dirty="0" smtClean="0"/>
              <a:t>Speedup </a:t>
            </a:r>
          </a:p>
          <a:p>
            <a:pPr lvl="2"/>
            <a:r>
              <a:rPr lang="en-GB" dirty="0" smtClean="0"/>
              <a:t>Improved hardware utilization</a:t>
            </a:r>
          </a:p>
          <a:p>
            <a:pPr marL="814896" lvl="1" indent="-457189">
              <a:buFont typeface="+mj-lt"/>
              <a:buAutoNum type="arabicPeriod"/>
            </a:pPr>
            <a:endParaRPr lang="en-GB" dirty="0"/>
          </a:p>
        </p:txBody>
      </p:sp>
      <p:sp>
        <p:nvSpPr>
          <p:cNvPr id="89" name="Rechteck 237"/>
          <p:cNvSpPr/>
          <p:nvPr/>
        </p:nvSpPr>
        <p:spPr>
          <a:xfrm flipV="1">
            <a:off x="8709878" y="2424345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grpSp>
        <p:nvGrpSpPr>
          <p:cNvPr id="91" name="Gruppieren 204"/>
          <p:cNvGrpSpPr/>
          <p:nvPr/>
        </p:nvGrpSpPr>
        <p:grpSpPr>
          <a:xfrm>
            <a:off x="7208219" y="2396908"/>
            <a:ext cx="344176" cy="395781"/>
            <a:chOff x="3390718" y="2069432"/>
            <a:chExt cx="258132" cy="296836"/>
          </a:xfrm>
        </p:grpSpPr>
        <p:sp>
          <p:nvSpPr>
            <p:cNvPr id="92" name="Rechteck 205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93" name="Freihandform 206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94" name="Gerade Verbindung mit Pfeil 207"/>
            <p:cNvCxnSpPr>
              <a:stCxn id="93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uppieren 208"/>
          <p:cNvGrpSpPr/>
          <p:nvPr/>
        </p:nvGrpSpPr>
        <p:grpSpPr>
          <a:xfrm>
            <a:off x="7112927" y="2487464"/>
            <a:ext cx="344176" cy="395781"/>
            <a:chOff x="3390718" y="2069432"/>
            <a:chExt cx="258132" cy="296836"/>
          </a:xfrm>
        </p:grpSpPr>
        <p:sp>
          <p:nvSpPr>
            <p:cNvPr id="96" name="Rechteck 209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97" name="Freihandform 210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98" name="Gerade Verbindung mit Pfeil 211"/>
            <p:cNvCxnSpPr>
              <a:stCxn id="97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uppieren 213"/>
          <p:cNvGrpSpPr/>
          <p:nvPr/>
        </p:nvGrpSpPr>
        <p:grpSpPr>
          <a:xfrm>
            <a:off x="7005605" y="2579826"/>
            <a:ext cx="344176" cy="395781"/>
            <a:chOff x="3390718" y="2069432"/>
            <a:chExt cx="258132" cy="296836"/>
          </a:xfrm>
        </p:grpSpPr>
        <p:sp>
          <p:nvSpPr>
            <p:cNvPr id="100" name="Rechteck 214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101" name="Freihandform 217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102" name="Gerade Verbindung mit Pfeil 218"/>
            <p:cNvCxnSpPr>
              <a:stCxn id="101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uppieren 219"/>
          <p:cNvGrpSpPr/>
          <p:nvPr/>
        </p:nvGrpSpPr>
        <p:grpSpPr>
          <a:xfrm>
            <a:off x="6908635" y="2691099"/>
            <a:ext cx="344176" cy="395781"/>
            <a:chOff x="3390718" y="2069432"/>
            <a:chExt cx="258132" cy="296836"/>
          </a:xfrm>
        </p:grpSpPr>
        <p:sp>
          <p:nvSpPr>
            <p:cNvPr id="104" name="Rechteck 220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105" name="Freihandform 222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106" name="Gerade Verbindung mit Pfeil 223"/>
            <p:cNvCxnSpPr>
              <a:stCxn id="105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7" name="Gerade Verbindung mit Pfeil 51"/>
          <p:cNvCxnSpPr>
            <a:stCxn id="92" idx="3"/>
            <a:endCxn id="113" idx="1"/>
          </p:cNvCxnSpPr>
          <p:nvPr/>
        </p:nvCxnSpPr>
        <p:spPr>
          <a:xfrm>
            <a:off x="7552395" y="2594799"/>
            <a:ext cx="765599" cy="1102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8" name="Gerade Verbindung mit Pfeil 249"/>
          <p:cNvCxnSpPr>
            <a:stCxn id="96" idx="3"/>
            <a:endCxn id="113" idx="1"/>
          </p:cNvCxnSpPr>
          <p:nvPr/>
        </p:nvCxnSpPr>
        <p:spPr>
          <a:xfrm>
            <a:off x="7457103" y="2685355"/>
            <a:ext cx="860891" cy="1970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9" name="Gerade Verbindung mit Pfeil 250"/>
          <p:cNvCxnSpPr>
            <a:stCxn id="100" idx="3"/>
            <a:endCxn id="113" idx="1"/>
          </p:cNvCxnSpPr>
          <p:nvPr/>
        </p:nvCxnSpPr>
        <p:spPr>
          <a:xfrm flipV="1">
            <a:off x="7349782" y="2705062"/>
            <a:ext cx="968212" cy="726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0" name="Gerade Verbindung mit Pfeil 251"/>
          <p:cNvCxnSpPr>
            <a:stCxn id="104" idx="3"/>
            <a:endCxn id="113" idx="1"/>
          </p:cNvCxnSpPr>
          <p:nvPr/>
        </p:nvCxnSpPr>
        <p:spPr>
          <a:xfrm flipV="1">
            <a:off x="7252811" y="2705061"/>
            <a:ext cx="1065183" cy="1839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1" name="Rechteck 59"/>
          <p:cNvSpPr/>
          <p:nvPr/>
        </p:nvSpPr>
        <p:spPr>
          <a:xfrm>
            <a:off x="7335399" y="3032157"/>
            <a:ext cx="473909" cy="167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800" dirty="0">
              <a:solidFill>
                <a:prstClr val="white"/>
              </a:solidFill>
              <a:latin typeface="Muli"/>
            </a:endParaRPr>
          </a:p>
        </p:txBody>
      </p:sp>
      <p:sp>
        <p:nvSpPr>
          <p:cNvPr id="112" name="Textfeld 60"/>
          <p:cNvSpPr txBox="1"/>
          <p:nvPr/>
        </p:nvSpPr>
        <p:spPr>
          <a:xfrm>
            <a:off x="7257771" y="2966271"/>
            <a:ext cx="64123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de-DE" sz="1067" dirty="0">
                <a:solidFill>
                  <a:srgbClr val="4C4D4D"/>
                </a:solidFill>
                <a:latin typeface="Muli"/>
              </a:rPr>
              <a:t>Read</a:t>
            </a:r>
            <a:endParaRPr lang="en-US" sz="1067" dirty="0" err="1">
              <a:solidFill>
                <a:srgbClr val="4C4D4D"/>
              </a:solidFill>
              <a:latin typeface="Muli"/>
            </a:endParaRPr>
          </a:p>
        </p:txBody>
      </p:sp>
      <p:sp>
        <p:nvSpPr>
          <p:cNvPr id="113" name="Abgerundetes Rechteck 243"/>
          <p:cNvSpPr/>
          <p:nvPr/>
        </p:nvSpPr>
        <p:spPr>
          <a:xfrm>
            <a:off x="8317993" y="2562187"/>
            <a:ext cx="1087224" cy="285749"/>
          </a:xfrm>
          <a:prstGeom prst="roundRect">
            <a:avLst/>
          </a:prstGeom>
          <a:solidFill>
            <a:schemeClr val="accent5">
              <a:alpha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>
                <a:solidFill>
                  <a:srgbClr val="4C4D4D">
                    <a:lumMod val="50000"/>
                  </a:srgbClr>
                </a:solidFill>
                <a:latin typeface="Muli"/>
              </a:rPr>
              <a:t>Master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grpSp>
        <p:nvGrpSpPr>
          <p:cNvPr id="114" name="Gruppieren 219"/>
          <p:cNvGrpSpPr/>
          <p:nvPr/>
        </p:nvGrpSpPr>
        <p:grpSpPr>
          <a:xfrm>
            <a:off x="4862900" y="2470050"/>
            <a:ext cx="344176" cy="395781"/>
            <a:chOff x="3390718" y="2069432"/>
            <a:chExt cx="258132" cy="296836"/>
          </a:xfrm>
        </p:grpSpPr>
        <p:sp>
          <p:nvSpPr>
            <p:cNvPr id="115" name="Rechteck 220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116" name="Freihandform 222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117" name="Gerade Verbindung mit Pfeil 223"/>
            <p:cNvCxnSpPr>
              <a:stCxn id="116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8" name="Gerade Verbindung mit Pfeil 251"/>
          <p:cNvCxnSpPr>
            <a:stCxn id="115" idx="1"/>
            <a:endCxn id="119" idx="3"/>
          </p:cNvCxnSpPr>
          <p:nvPr/>
        </p:nvCxnSpPr>
        <p:spPr>
          <a:xfrm flipH="1" flipV="1">
            <a:off x="3739889" y="2393481"/>
            <a:ext cx="1123012" cy="2744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9" name="Abgerundetes Rechteck 243"/>
          <p:cNvSpPr/>
          <p:nvPr/>
        </p:nvSpPr>
        <p:spPr>
          <a:xfrm>
            <a:off x="2652664" y="2250606"/>
            <a:ext cx="1087224" cy="285749"/>
          </a:xfrm>
          <a:prstGeom prst="roundRect">
            <a:avLst/>
          </a:prstGeom>
          <a:solidFill>
            <a:schemeClr val="accent5">
              <a:alpha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>
                <a:solidFill>
                  <a:srgbClr val="4C4D4D">
                    <a:lumMod val="50000"/>
                  </a:srgbClr>
                </a:solidFill>
                <a:latin typeface="Muli"/>
              </a:rPr>
              <a:t>Replica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</p:spTree>
    <p:extLst>
      <p:ext uri="{BB962C8B-B14F-4D97-AF65-F5344CB8AC3E}">
        <p14:creationId xmlns:p14="http://schemas.microsoft.com/office/powerpoint/2010/main" val="3689977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0" grpId="0"/>
      <p:bldP spid="111" grpId="0" animBg="1"/>
      <p:bldP spid="112" grpId="0"/>
      <p:bldP spid="113" grpId="0" animBg="1"/>
      <p:bldP spid="1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Replication</a:t>
            </a:r>
            <a:endParaRPr lang="en-GB" dirty="0"/>
          </a:p>
        </p:txBody>
      </p:sp>
      <p:sp>
        <p:nvSpPr>
          <p:cNvPr id="9" name="Rechteck 19"/>
          <p:cNvSpPr/>
          <p:nvPr/>
        </p:nvSpPr>
        <p:spPr>
          <a:xfrm>
            <a:off x="5619366" y="2145865"/>
            <a:ext cx="844029" cy="2227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>
              <a:solidFill>
                <a:prstClr val="white"/>
              </a:solidFill>
              <a:latin typeface="Mul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52695" y="1413845"/>
            <a:ext cx="4266671" cy="232251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09720" y="1576078"/>
            <a:ext cx="1239520" cy="16497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2" name="Rechteck 236"/>
          <p:cNvSpPr/>
          <p:nvPr/>
        </p:nvSpPr>
        <p:spPr>
          <a:xfrm rot="16200000">
            <a:off x="2080166" y="2200042"/>
            <a:ext cx="1656945" cy="4090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3" name="Rechteck 237"/>
          <p:cNvSpPr/>
          <p:nvPr/>
        </p:nvSpPr>
        <p:spPr>
          <a:xfrm flipV="1">
            <a:off x="3052099" y="2407116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14" name="Gerader Verbinder 282"/>
          <p:cNvCxnSpPr/>
          <p:nvPr/>
        </p:nvCxnSpPr>
        <p:spPr>
          <a:xfrm flipH="1">
            <a:off x="3362792" y="2714980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5" name="Gruppieren 226"/>
          <p:cNvGrpSpPr/>
          <p:nvPr/>
        </p:nvGrpSpPr>
        <p:grpSpPr>
          <a:xfrm>
            <a:off x="3269821" y="1576080"/>
            <a:ext cx="470071" cy="1656945"/>
            <a:chOff x="572239" y="2326399"/>
            <a:chExt cx="352553" cy="1242709"/>
          </a:xfrm>
        </p:grpSpPr>
        <p:sp>
          <p:nvSpPr>
            <p:cNvPr id="16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17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495169" y="3737891"/>
            <a:ext cx="312036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Socket 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09720" y="3266353"/>
            <a:ext cx="1239520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Cores</a:t>
            </a:r>
          </a:p>
        </p:txBody>
      </p:sp>
      <p:sp>
        <p:nvSpPr>
          <p:cNvPr id="24" name="Rectangle 262"/>
          <p:cNvSpPr/>
          <p:nvPr/>
        </p:nvSpPr>
        <p:spPr>
          <a:xfrm>
            <a:off x="6463395" y="1423587"/>
            <a:ext cx="4301524" cy="232251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25" name="TextBox 266"/>
          <p:cNvSpPr txBox="1"/>
          <p:nvPr/>
        </p:nvSpPr>
        <p:spPr>
          <a:xfrm>
            <a:off x="6463396" y="3743373"/>
            <a:ext cx="312036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Socket 2</a:t>
            </a:r>
          </a:p>
        </p:txBody>
      </p:sp>
      <p:sp>
        <p:nvSpPr>
          <p:cNvPr id="26" name="TextBox 268"/>
          <p:cNvSpPr txBox="1"/>
          <p:nvPr/>
        </p:nvSpPr>
        <p:spPr>
          <a:xfrm>
            <a:off x="8112552" y="3286704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NVRAM</a:t>
            </a:r>
          </a:p>
        </p:txBody>
      </p:sp>
      <p:sp>
        <p:nvSpPr>
          <p:cNvPr id="27" name="TextBox 271"/>
          <p:cNvSpPr txBox="1"/>
          <p:nvPr/>
        </p:nvSpPr>
        <p:spPr>
          <a:xfrm>
            <a:off x="6633299" y="3263261"/>
            <a:ext cx="1239520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Cores</a:t>
            </a:r>
          </a:p>
        </p:txBody>
      </p:sp>
      <p:sp>
        <p:nvSpPr>
          <p:cNvPr id="28" name="Abgerundetes Rechteck 18"/>
          <p:cNvSpPr/>
          <p:nvPr/>
        </p:nvSpPr>
        <p:spPr>
          <a:xfrm>
            <a:off x="2652667" y="1675796"/>
            <a:ext cx="1087224" cy="285749"/>
          </a:xfrm>
          <a:prstGeom prst="roundRect">
            <a:avLst/>
          </a:prstGeom>
          <a:solidFill>
            <a:schemeClr val="accent3">
              <a:alpha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>
                <a:solidFill>
                  <a:srgbClr val="4C4D4D">
                    <a:lumMod val="50000"/>
                  </a:srgbClr>
                </a:solidFill>
                <a:latin typeface="Muli"/>
              </a:rPr>
              <a:t>Master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30" name="Textfeld 20"/>
          <p:cNvSpPr txBox="1"/>
          <p:nvPr/>
        </p:nvSpPr>
        <p:spPr>
          <a:xfrm>
            <a:off x="5719631" y="2398175"/>
            <a:ext cx="644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de-DE" sz="1600" dirty="0">
                <a:solidFill>
                  <a:srgbClr val="4C4D4D"/>
                </a:solidFill>
                <a:latin typeface="Muli"/>
              </a:rPr>
              <a:t>UPI</a:t>
            </a:r>
            <a:endParaRPr lang="en-US" sz="1600" dirty="0" err="1">
              <a:solidFill>
                <a:srgbClr val="4C4D4D"/>
              </a:solidFill>
              <a:latin typeface="Muli"/>
            </a:endParaRPr>
          </a:p>
        </p:txBody>
      </p:sp>
      <p:cxnSp>
        <p:nvCxnSpPr>
          <p:cNvPr id="31" name="Gewinkelter Verbinder 22"/>
          <p:cNvCxnSpPr>
            <a:stCxn id="36" idx="1"/>
            <a:endCxn id="28" idx="3"/>
          </p:cNvCxnSpPr>
          <p:nvPr/>
        </p:nvCxnSpPr>
        <p:spPr>
          <a:xfrm rot="10800000">
            <a:off x="3739891" y="1818673"/>
            <a:ext cx="1036315" cy="128161"/>
          </a:xfrm>
          <a:prstGeom prst="bentConnector3">
            <a:avLst>
              <a:gd name="adj1" fmla="val 69608"/>
            </a:avLst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2" name="Gewinkelter Verbinder 244"/>
          <p:cNvCxnSpPr>
            <a:stCxn id="36" idx="1"/>
            <a:endCxn id="29" idx="3"/>
          </p:cNvCxnSpPr>
          <p:nvPr/>
        </p:nvCxnSpPr>
        <p:spPr>
          <a:xfrm rot="10800000" flipV="1">
            <a:off x="2558169" y="1946833"/>
            <a:ext cx="2218036" cy="962814"/>
          </a:xfrm>
          <a:prstGeom prst="bentConnector3">
            <a:avLst>
              <a:gd name="adj1" fmla="val 32269"/>
            </a:avLst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3" name="Gewinkelter Verbinder 33"/>
          <p:cNvCxnSpPr>
            <a:stCxn id="36" idx="3"/>
            <a:endCxn id="9" idx="1"/>
          </p:cNvCxnSpPr>
          <p:nvPr/>
        </p:nvCxnSpPr>
        <p:spPr>
          <a:xfrm>
            <a:off x="5120381" y="1946833"/>
            <a:ext cx="498984" cy="310417"/>
          </a:xfrm>
          <a:prstGeom prst="bentConnector3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4" name="Gerader Verbinder 42"/>
          <p:cNvCxnSpPr>
            <a:stCxn id="9" idx="1"/>
            <a:endCxn id="9" idx="3"/>
          </p:cNvCxnSpPr>
          <p:nvPr/>
        </p:nvCxnSpPr>
        <p:spPr>
          <a:xfrm>
            <a:off x="5619366" y="2257249"/>
            <a:ext cx="844029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35" name="Gruppieren 14"/>
          <p:cNvGrpSpPr/>
          <p:nvPr/>
        </p:nvGrpSpPr>
        <p:grpSpPr>
          <a:xfrm>
            <a:off x="4776205" y="1748942"/>
            <a:ext cx="344176" cy="395781"/>
            <a:chOff x="3390718" y="2069432"/>
            <a:chExt cx="258132" cy="296836"/>
          </a:xfrm>
        </p:grpSpPr>
        <p:sp>
          <p:nvSpPr>
            <p:cNvPr id="36" name="Rechteck 4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37" name="Freihandform 6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38" name="Gerade Verbindung mit Pfeil 12"/>
            <p:cNvCxnSpPr>
              <a:stCxn id="37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</p:cxnSp>
      </p:grpSp>
      <p:sp>
        <p:nvSpPr>
          <p:cNvPr id="39" name="Rechteck 252"/>
          <p:cNvSpPr/>
          <p:nvPr/>
        </p:nvSpPr>
        <p:spPr>
          <a:xfrm>
            <a:off x="4250738" y="1982800"/>
            <a:ext cx="473909" cy="167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800" dirty="0">
              <a:solidFill>
                <a:prstClr val="white"/>
              </a:solidFill>
              <a:latin typeface="Muli"/>
            </a:endParaRPr>
          </a:p>
        </p:txBody>
      </p:sp>
      <p:sp>
        <p:nvSpPr>
          <p:cNvPr id="40" name="Textfeld 253"/>
          <p:cNvSpPr txBox="1"/>
          <p:nvPr/>
        </p:nvSpPr>
        <p:spPr>
          <a:xfrm>
            <a:off x="4181797" y="1924317"/>
            <a:ext cx="597575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de-DE" sz="1067" dirty="0">
                <a:solidFill>
                  <a:srgbClr val="4C4D4D"/>
                </a:solidFill>
                <a:latin typeface="Muli"/>
              </a:rPr>
              <a:t>Write</a:t>
            </a:r>
            <a:endParaRPr lang="en-US" sz="1067" dirty="0" err="1">
              <a:solidFill>
                <a:srgbClr val="4C4D4D"/>
              </a:solidFill>
              <a:latin typeface="Muli"/>
            </a:endParaRPr>
          </a:p>
        </p:txBody>
      </p:sp>
      <p:sp>
        <p:nvSpPr>
          <p:cNvPr id="47" name="Rectangle 3"/>
          <p:cNvSpPr/>
          <p:nvPr/>
        </p:nvSpPr>
        <p:spPr>
          <a:xfrm>
            <a:off x="6633299" y="1572986"/>
            <a:ext cx="1239520" cy="16497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48" name="Rechteck 236"/>
          <p:cNvSpPr/>
          <p:nvPr/>
        </p:nvSpPr>
        <p:spPr>
          <a:xfrm rot="16200000">
            <a:off x="7745493" y="2200042"/>
            <a:ext cx="1656945" cy="4090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50" name="Gerader Verbinder 282"/>
          <p:cNvCxnSpPr/>
          <p:nvPr/>
        </p:nvCxnSpPr>
        <p:spPr>
          <a:xfrm flipH="1">
            <a:off x="9028119" y="2848336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51" name="Gruppieren 226"/>
          <p:cNvGrpSpPr/>
          <p:nvPr/>
        </p:nvGrpSpPr>
        <p:grpSpPr>
          <a:xfrm>
            <a:off x="8935147" y="1576080"/>
            <a:ext cx="470071" cy="1656945"/>
            <a:chOff x="572239" y="2326399"/>
            <a:chExt cx="352553" cy="1242709"/>
          </a:xfrm>
        </p:grpSpPr>
        <p:sp>
          <p:nvSpPr>
            <p:cNvPr id="52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53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grpSp>
        <p:nvGrpSpPr>
          <p:cNvPr id="54" name="Gruppieren 204"/>
          <p:cNvGrpSpPr/>
          <p:nvPr/>
        </p:nvGrpSpPr>
        <p:grpSpPr>
          <a:xfrm>
            <a:off x="4774811" y="2394254"/>
            <a:ext cx="344176" cy="395781"/>
            <a:chOff x="3390718" y="2069432"/>
            <a:chExt cx="258132" cy="296836"/>
          </a:xfrm>
        </p:grpSpPr>
        <p:sp>
          <p:nvSpPr>
            <p:cNvPr id="55" name="Rechteck 205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56" name="Freihandform 206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57" name="Gerade Verbindung mit Pfeil 207"/>
            <p:cNvCxnSpPr>
              <a:stCxn id="56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Gerade Verbindung mit Pfeil 51"/>
          <p:cNvCxnSpPr>
            <a:stCxn id="55" idx="3"/>
            <a:endCxn id="119" idx="3"/>
          </p:cNvCxnSpPr>
          <p:nvPr/>
        </p:nvCxnSpPr>
        <p:spPr>
          <a:xfrm flipH="1" flipV="1">
            <a:off x="3739888" y="2393480"/>
            <a:ext cx="1379099" cy="1986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9" name="Rechteck 59"/>
          <p:cNvSpPr/>
          <p:nvPr/>
        </p:nvSpPr>
        <p:spPr>
          <a:xfrm>
            <a:off x="4829898" y="3031194"/>
            <a:ext cx="473909" cy="167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800" dirty="0">
              <a:solidFill>
                <a:prstClr val="white"/>
              </a:solidFill>
              <a:latin typeface="Muli"/>
            </a:endParaRPr>
          </a:p>
        </p:txBody>
      </p:sp>
      <p:sp>
        <p:nvSpPr>
          <p:cNvPr id="60" name="Textfeld 60"/>
          <p:cNvSpPr txBox="1"/>
          <p:nvPr/>
        </p:nvSpPr>
        <p:spPr>
          <a:xfrm>
            <a:off x="4760957" y="2972712"/>
            <a:ext cx="597575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de-DE" sz="1067" dirty="0">
                <a:solidFill>
                  <a:srgbClr val="4C4D4D"/>
                </a:solidFill>
                <a:latin typeface="Muli"/>
              </a:rPr>
              <a:t>Read</a:t>
            </a:r>
            <a:endParaRPr lang="en-US" sz="1067" dirty="0" err="1">
              <a:solidFill>
                <a:srgbClr val="4C4D4D"/>
              </a:solidFill>
              <a:latin typeface="Muli"/>
            </a:endParaRPr>
          </a:p>
        </p:txBody>
      </p:sp>
      <p:cxnSp>
        <p:nvCxnSpPr>
          <p:cNvPr id="61" name="Gewinkelter Verbinder 246"/>
          <p:cNvCxnSpPr>
            <a:stCxn id="9" idx="3"/>
            <a:endCxn id="63" idx="1"/>
          </p:cNvCxnSpPr>
          <p:nvPr/>
        </p:nvCxnSpPr>
        <p:spPr>
          <a:xfrm flipV="1">
            <a:off x="6463395" y="1964887"/>
            <a:ext cx="1854599" cy="292363"/>
          </a:xfrm>
          <a:prstGeom prst="bentConnector3">
            <a:avLst>
              <a:gd name="adj1" fmla="val 15418"/>
            </a:avLst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3" name="Abgerundetes Rechteck 240"/>
          <p:cNvSpPr/>
          <p:nvPr/>
        </p:nvSpPr>
        <p:spPr>
          <a:xfrm>
            <a:off x="8317993" y="1822012"/>
            <a:ext cx="1087224" cy="285749"/>
          </a:xfrm>
          <a:prstGeom prst="roundRect">
            <a:avLst/>
          </a:prstGeom>
          <a:solidFill>
            <a:schemeClr val="accent3">
              <a:alpha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 err="1">
                <a:solidFill>
                  <a:srgbClr val="4C4D4D">
                    <a:lumMod val="50000"/>
                  </a:srgbClr>
                </a:solidFill>
                <a:latin typeface="Muli"/>
              </a:rPr>
              <a:t>Replica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64" name="Rechteck 236"/>
          <p:cNvSpPr/>
          <p:nvPr/>
        </p:nvSpPr>
        <p:spPr>
          <a:xfrm rot="16200000">
            <a:off x="870145" y="2206083"/>
            <a:ext cx="1656945" cy="409020"/>
          </a:xfrm>
          <a:prstGeom prst="rect">
            <a:avLst/>
          </a:prstGeom>
          <a:solidFill>
            <a:srgbClr val="37659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65" name="Rechteck 237"/>
          <p:cNvSpPr/>
          <p:nvPr/>
        </p:nvSpPr>
        <p:spPr>
          <a:xfrm flipV="1">
            <a:off x="1842078" y="2413157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66" name="Gerader Verbinder 282"/>
          <p:cNvCxnSpPr/>
          <p:nvPr/>
        </p:nvCxnSpPr>
        <p:spPr>
          <a:xfrm flipH="1">
            <a:off x="2152771" y="2721021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67" name="Gruppieren 226"/>
          <p:cNvGrpSpPr/>
          <p:nvPr/>
        </p:nvGrpSpPr>
        <p:grpSpPr>
          <a:xfrm>
            <a:off x="2059799" y="1582121"/>
            <a:ext cx="470071" cy="1656945"/>
            <a:chOff x="572239" y="2326399"/>
            <a:chExt cx="352553" cy="1242709"/>
          </a:xfrm>
        </p:grpSpPr>
        <p:sp>
          <p:nvSpPr>
            <p:cNvPr id="68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  <a:solidFill>
              <a:srgbClr val="376591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69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sp>
        <p:nvSpPr>
          <p:cNvPr id="70" name="Rechteck 236"/>
          <p:cNvSpPr/>
          <p:nvPr/>
        </p:nvSpPr>
        <p:spPr>
          <a:xfrm rot="16200000">
            <a:off x="9000372" y="2196949"/>
            <a:ext cx="1656945" cy="409020"/>
          </a:xfrm>
          <a:prstGeom prst="rect">
            <a:avLst/>
          </a:prstGeom>
          <a:solidFill>
            <a:srgbClr val="37659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71" name="Rechteck 237"/>
          <p:cNvSpPr/>
          <p:nvPr/>
        </p:nvSpPr>
        <p:spPr>
          <a:xfrm flipV="1">
            <a:off x="9972305" y="2404023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72" name="Gerader Verbinder 282"/>
          <p:cNvCxnSpPr/>
          <p:nvPr/>
        </p:nvCxnSpPr>
        <p:spPr>
          <a:xfrm flipH="1">
            <a:off x="10282997" y="2711887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73" name="Gruppieren 226"/>
          <p:cNvGrpSpPr/>
          <p:nvPr/>
        </p:nvGrpSpPr>
        <p:grpSpPr>
          <a:xfrm>
            <a:off x="10190026" y="1572986"/>
            <a:ext cx="470071" cy="1656945"/>
            <a:chOff x="572239" y="2326399"/>
            <a:chExt cx="352553" cy="1242709"/>
          </a:xfrm>
        </p:grpSpPr>
        <p:sp>
          <p:nvSpPr>
            <p:cNvPr id="74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  <a:solidFill>
              <a:srgbClr val="376591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75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sp>
        <p:nvSpPr>
          <p:cNvPr id="76" name="TextBox 268"/>
          <p:cNvSpPr txBox="1"/>
          <p:nvPr/>
        </p:nvSpPr>
        <p:spPr>
          <a:xfrm>
            <a:off x="9303660" y="3305241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DRAM</a:t>
            </a:r>
          </a:p>
        </p:txBody>
      </p:sp>
      <p:sp>
        <p:nvSpPr>
          <p:cNvPr id="77" name="TextBox 268"/>
          <p:cNvSpPr txBox="1"/>
          <p:nvPr/>
        </p:nvSpPr>
        <p:spPr>
          <a:xfrm>
            <a:off x="2384821" y="3286704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NVRAM</a:t>
            </a:r>
          </a:p>
        </p:txBody>
      </p:sp>
      <p:sp>
        <p:nvSpPr>
          <p:cNvPr id="78" name="TextBox 268"/>
          <p:cNvSpPr txBox="1"/>
          <p:nvPr/>
        </p:nvSpPr>
        <p:spPr>
          <a:xfrm>
            <a:off x="1237556" y="3278988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DRAM</a:t>
            </a:r>
          </a:p>
        </p:txBody>
      </p:sp>
      <p:sp>
        <p:nvSpPr>
          <p:cNvPr id="89" name="Rechteck 237"/>
          <p:cNvSpPr/>
          <p:nvPr/>
        </p:nvSpPr>
        <p:spPr>
          <a:xfrm flipV="1">
            <a:off x="8709878" y="2424345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grpSp>
        <p:nvGrpSpPr>
          <p:cNvPr id="91" name="Gruppieren 204"/>
          <p:cNvGrpSpPr/>
          <p:nvPr/>
        </p:nvGrpSpPr>
        <p:grpSpPr>
          <a:xfrm>
            <a:off x="7208219" y="2396908"/>
            <a:ext cx="344176" cy="395781"/>
            <a:chOff x="3390718" y="2069432"/>
            <a:chExt cx="258132" cy="296836"/>
          </a:xfrm>
        </p:grpSpPr>
        <p:sp>
          <p:nvSpPr>
            <p:cNvPr id="92" name="Rechteck 205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93" name="Freihandform 206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94" name="Gerade Verbindung mit Pfeil 207"/>
            <p:cNvCxnSpPr>
              <a:stCxn id="93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uppieren 208"/>
          <p:cNvGrpSpPr/>
          <p:nvPr/>
        </p:nvGrpSpPr>
        <p:grpSpPr>
          <a:xfrm>
            <a:off x="7112927" y="2487464"/>
            <a:ext cx="344176" cy="395781"/>
            <a:chOff x="3390718" y="2069432"/>
            <a:chExt cx="258132" cy="296836"/>
          </a:xfrm>
        </p:grpSpPr>
        <p:sp>
          <p:nvSpPr>
            <p:cNvPr id="96" name="Rechteck 209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97" name="Freihandform 210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98" name="Gerade Verbindung mit Pfeil 211"/>
            <p:cNvCxnSpPr>
              <a:stCxn id="97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uppieren 213"/>
          <p:cNvGrpSpPr/>
          <p:nvPr/>
        </p:nvGrpSpPr>
        <p:grpSpPr>
          <a:xfrm>
            <a:off x="7005605" y="2579826"/>
            <a:ext cx="344176" cy="395781"/>
            <a:chOff x="3390718" y="2069432"/>
            <a:chExt cx="258132" cy="296836"/>
          </a:xfrm>
        </p:grpSpPr>
        <p:sp>
          <p:nvSpPr>
            <p:cNvPr id="100" name="Rechteck 214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101" name="Freihandform 217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102" name="Gerade Verbindung mit Pfeil 218"/>
            <p:cNvCxnSpPr>
              <a:stCxn id="101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uppieren 219"/>
          <p:cNvGrpSpPr/>
          <p:nvPr/>
        </p:nvGrpSpPr>
        <p:grpSpPr>
          <a:xfrm>
            <a:off x="6908635" y="2691099"/>
            <a:ext cx="344176" cy="395781"/>
            <a:chOff x="3390718" y="2069432"/>
            <a:chExt cx="258132" cy="296836"/>
          </a:xfrm>
        </p:grpSpPr>
        <p:sp>
          <p:nvSpPr>
            <p:cNvPr id="104" name="Rechteck 220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105" name="Freihandform 222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106" name="Gerade Verbindung mit Pfeil 223"/>
            <p:cNvCxnSpPr>
              <a:stCxn id="105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7" name="Gerade Verbindung mit Pfeil 51"/>
          <p:cNvCxnSpPr>
            <a:stCxn id="92" idx="3"/>
            <a:endCxn id="126" idx="1"/>
          </p:cNvCxnSpPr>
          <p:nvPr/>
        </p:nvCxnSpPr>
        <p:spPr>
          <a:xfrm flipV="1">
            <a:off x="7552395" y="2341849"/>
            <a:ext cx="2011160" cy="2529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8" name="Gerade Verbindung mit Pfeil 249"/>
          <p:cNvCxnSpPr>
            <a:stCxn id="96" idx="3"/>
            <a:endCxn id="113" idx="1"/>
          </p:cNvCxnSpPr>
          <p:nvPr/>
        </p:nvCxnSpPr>
        <p:spPr>
          <a:xfrm>
            <a:off x="7457103" y="2685355"/>
            <a:ext cx="860891" cy="1970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9" name="Gerade Verbindung mit Pfeil 250"/>
          <p:cNvCxnSpPr>
            <a:stCxn id="100" idx="3"/>
            <a:endCxn id="126" idx="1"/>
          </p:cNvCxnSpPr>
          <p:nvPr/>
        </p:nvCxnSpPr>
        <p:spPr>
          <a:xfrm flipV="1">
            <a:off x="7349782" y="2341849"/>
            <a:ext cx="2213773" cy="4358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0" name="Gerade Verbindung mit Pfeil 251"/>
          <p:cNvCxnSpPr>
            <a:stCxn id="104" idx="3"/>
            <a:endCxn id="113" idx="1"/>
          </p:cNvCxnSpPr>
          <p:nvPr/>
        </p:nvCxnSpPr>
        <p:spPr>
          <a:xfrm flipV="1">
            <a:off x="7252811" y="2705061"/>
            <a:ext cx="1065183" cy="1839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1" name="Rechteck 59"/>
          <p:cNvSpPr/>
          <p:nvPr/>
        </p:nvSpPr>
        <p:spPr>
          <a:xfrm>
            <a:off x="7335399" y="3032157"/>
            <a:ext cx="473909" cy="167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800" dirty="0">
              <a:solidFill>
                <a:prstClr val="white"/>
              </a:solidFill>
              <a:latin typeface="Muli"/>
            </a:endParaRPr>
          </a:p>
        </p:txBody>
      </p:sp>
      <p:sp>
        <p:nvSpPr>
          <p:cNvPr id="112" name="Textfeld 60"/>
          <p:cNvSpPr txBox="1"/>
          <p:nvPr/>
        </p:nvSpPr>
        <p:spPr>
          <a:xfrm>
            <a:off x="7257771" y="2966271"/>
            <a:ext cx="64123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de-DE" sz="1067" dirty="0">
                <a:solidFill>
                  <a:srgbClr val="4C4D4D"/>
                </a:solidFill>
                <a:latin typeface="Muli"/>
              </a:rPr>
              <a:t>Read</a:t>
            </a:r>
            <a:endParaRPr lang="en-US" sz="1067" dirty="0" err="1">
              <a:solidFill>
                <a:srgbClr val="4C4D4D"/>
              </a:solidFill>
              <a:latin typeface="Muli"/>
            </a:endParaRPr>
          </a:p>
        </p:txBody>
      </p:sp>
      <p:sp>
        <p:nvSpPr>
          <p:cNvPr id="113" name="Abgerundetes Rechteck 243"/>
          <p:cNvSpPr/>
          <p:nvPr/>
        </p:nvSpPr>
        <p:spPr>
          <a:xfrm>
            <a:off x="8317993" y="2562187"/>
            <a:ext cx="1087224" cy="285749"/>
          </a:xfrm>
          <a:prstGeom prst="roundRect">
            <a:avLst/>
          </a:prstGeom>
          <a:solidFill>
            <a:schemeClr val="accent5">
              <a:alpha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>
                <a:solidFill>
                  <a:srgbClr val="4C4D4D">
                    <a:lumMod val="50000"/>
                  </a:srgbClr>
                </a:solidFill>
                <a:latin typeface="Muli"/>
              </a:rPr>
              <a:t>Master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grpSp>
        <p:nvGrpSpPr>
          <p:cNvPr id="114" name="Gruppieren 219"/>
          <p:cNvGrpSpPr/>
          <p:nvPr/>
        </p:nvGrpSpPr>
        <p:grpSpPr>
          <a:xfrm>
            <a:off x="4862900" y="2470050"/>
            <a:ext cx="344176" cy="395781"/>
            <a:chOff x="3390718" y="2069432"/>
            <a:chExt cx="258132" cy="296836"/>
          </a:xfrm>
        </p:grpSpPr>
        <p:sp>
          <p:nvSpPr>
            <p:cNvPr id="115" name="Rechteck 220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116" name="Freihandform 222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117" name="Gerade Verbindung mit Pfeil 223"/>
            <p:cNvCxnSpPr>
              <a:stCxn id="116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8" name="Gerade Verbindung mit Pfeil 251"/>
          <p:cNvCxnSpPr>
            <a:stCxn id="115" idx="1"/>
            <a:endCxn id="119" idx="3"/>
          </p:cNvCxnSpPr>
          <p:nvPr/>
        </p:nvCxnSpPr>
        <p:spPr>
          <a:xfrm flipH="1" flipV="1">
            <a:off x="3739889" y="2393481"/>
            <a:ext cx="1123012" cy="2744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9" name="Abgerundetes Rechteck 243"/>
          <p:cNvSpPr/>
          <p:nvPr/>
        </p:nvSpPr>
        <p:spPr>
          <a:xfrm>
            <a:off x="2652664" y="2250606"/>
            <a:ext cx="1087224" cy="285749"/>
          </a:xfrm>
          <a:prstGeom prst="roundRect">
            <a:avLst/>
          </a:prstGeom>
          <a:solidFill>
            <a:schemeClr val="accent5">
              <a:alpha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>
                <a:solidFill>
                  <a:srgbClr val="4C4D4D">
                    <a:lumMod val="50000"/>
                  </a:srgbClr>
                </a:solidFill>
                <a:latin typeface="Muli"/>
              </a:rPr>
              <a:t>Replica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20" name="Content Placeholder 6"/>
          <p:cNvSpPr>
            <a:spLocks noGrp="1"/>
          </p:cNvSpPr>
          <p:nvPr>
            <p:ph idx="1"/>
          </p:nvPr>
        </p:nvSpPr>
        <p:spPr>
          <a:xfrm>
            <a:off x="593693" y="4921016"/>
            <a:ext cx="11206808" cy="1301533"/>
          </a:xfrm>
        </p:spPr>
        <p:txBody>
          <a:bodyPr/>
          <a:lstStyle/>
          <a:p>
            <a:pPr marL="814907" lvl="1" indent="-457200">
              <a:buFont typeface="+mj-lt"/>
              <a:buAutoNum type="arabicPeriod" startAt="2"/>
            </a:pPr>
            <a:r>
              <a:rPr lang="en-GB" dirty="0" smtClean="0"/>
              <a:t>Hybrid memory replica placement </a:t>
            </a:r>
            <a:endParaRPr lang="en-GB" dirty="0"/>
          </a:p>
          <a:p>
            <a:pPr marL="825479" lvl="2"/>
            <a:r>
              <a:rPr lang="en-GB" dirty="0"/>
              <a:t>u</a:t>
            </a:r>
            <a:r>
              <a:rPr lang="en-GB" dirty="0" smtClean="0"/>
              <a:t>nified scheme for NVRAM and DRAM replication</a:t>
            </a:r>
          </a:p>
          <a:p>
            <a:pPr marL="825479" lvl="2"/>
            <a:r>
              <a:rPr lang="en-GB" dirty="0"/>
              <a:t>i</a:t>
            </a:r>
            <a:r>
              <a:rPr lang="en-GB" dirty="0" smtClean="0"/>
              <a:t>mproved performance and hardware utilization</a:t>
            </a:r>
          </a:p>
          <a:p>
            <a:pPr marL="825479" lvl="2"/>
            <a:r>
              <a:rPr lang="en-GB" dirty="0" smtClean="0"/>
              <a:t>persistent capacity increase</a:t>
            </a:r>
          </a:p>
          <a:p>
            <a:pPr marL="586301" lvl="2" indent="0">
              <a:buNone/>
            </a:pPr>
            <a:endParaRPr lang="en-GB" dirty="0" smtClean="0"/>
          </a:p>
          <a:p>
            <a:pPr marL="825479" lvl="2"/>
            <a:endParaRPr lang="en-GB" dirty="0"/>
          </a:p>
        </p:txBody>
      </p:sp>
      <p:sp>
        <p:nvSpPr>
          <p:cNvPr id="29" name="Abgerundetes Rechteck 238"/>
          <p:cNvSpPr/>
          <p:nvPr/>
        </p:nvSpPr>
        <p:spPr>
          <a:xfrm>
            <a:off x="1470945" y="2766772"/>
            <a:ext cx="1087224" cy="285749"/>
          </a:xfrm>
          <a:prstGeom prst="roundRect">
            <a:avLst/>
          </a:prstGeom>
          <a:solidFill>
            <a:schemeClr val="accent3">
              <a:alpha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>
                <a:solidFill>
                  <a:srgbClr val="4C4D4D">
                    <a:lumMod val="50000"/>
                  </a:srgbClr>
                </a:solidFill>
                <a:latin typeface="Muli"/>
              </a:rPr>
              <a:t>Replica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26" name="Abgerundetes Rechteck 243"/>
          <p:cNvSpPr/>
          <p:nvPr/>
        </p:nvSpPr>
        <p:spPr>
          <a:xfrm>
            <a:off x="9563555" y="2198974"/>
            <a:ext cx="1087224" cy="285749"/>
          </a:xfrm>
          <a:prstGeom prst="roundRect">
            <a:avLst/>
          </a:prstGeom>
          <a:solidFill>
            <a:schemeClr val="accent5">
              <a:alpha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>
                <a:solidFill>
                  <a:srgbClr val="4C4D4D">
                    <a:lumMod val="50000"/>
                  </a:srgbClr>
                </a:solidFill>
                <a:latin typeface="Muli"/>
              </a:rPr>
              <a:t>Replica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479220" y="4164988"/>
            <a:ext cx="1204840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GB" sz="1867" dirty="0">
                <a:solidFill>
                  <a:srgbClr val="4C4D4D">
                    <a:lumMod val="50000"/>
                  </a:srgbClr>
                </a:solidFill>
                <a:latin typeface="Muli"/>
              </a:rPr>
              <a:t>Pool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5630245" y="4169741"/>
            <a:ext cx="1133704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GB" sz="1867" dirty="0">
                <a:solidFill>
                  <a:srgbClr val="4C4D4D">
                    <a:lumMod val="50000"/>
                  </a:srgbClr>
                </a:solidFill>
                <a:latin typeface="Muli"/>
              </a:rPr>
              <a:t>Worker</a:t>
            </a:r>
          </a:p>
        </p:txBody>
      </p:sp>
      <p:cxnSp>
        <p:nvCxnSpPr>
          <p:cNvPr id="133" name="Straight Arrow Connector 132"/>
          <p:cNvCxnSpPr/>
          <p:nvPr/>
        </p:nvCxnSpPr>
        <p:spPr>
          <a:xfrm flipV="1">
            <a:off x="6784289" y="4389578"/>
            <a:ext cx="157468" cy="7631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>
            <a:off x="6995572" y="4175051"/>
            <a:ext cx="166426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GB" sz="1867" dirty="0">
                <a:solidFill>
                  <a:srgbClr val="4C4D4D">
                    <a:lumMod val="50000"/>
                  </a:srgbClr>
                </a:solidFill>
                <a:latin typeface="Muli"/>
              </a:rPr>
              <a:t>Data access</a:t>
            </a:r>
          </a:p>
        </p:txBody>
      </p:sp>
      <p:grpSp>
        <p:nvGrpSpPr>
          <p:cNvPr id="135" name="Gruppieren 254"/>
          <p:cNvGrpSpPr/>
          <p:nvPr/>
        </p:nvGrpSpPr>
        <p:grpSpPr>
          <a:xfrm>
            <a:off x="5353552" y="4212505"/>
            <a:ext cx="276693" cy="318180"/>
            <a:chOff x="3390718" y="2069432"/>
            <a:chExt cx="258132" cy="296836"/>
          </a:xfrm>
        </p:grpSpPr>
        <p:sp>
          <p:nvSpPr>
            <p:cNvPr id="136" name="Rechteck 255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137" name="Freihandform 256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138" name="Gerade Verbindung mit Pfeil 257"/>
            <p:cNvCxnSpPr>
              <a:stCxn id="137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tx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9" name="Abgerundetes Rechteck 258"/>
          <p:cNvSpPr/>
          <p:nvPr/>
        </p:nvSpPr>
        <p:spPr>
          <a:xfrm>
            <a:off x="3583303" y="4256221"/>
            <a:ext cx="800959" cy="248028"/>
          </a:xfrm>
          <a:prstGeom prst="roundRect">
            <a:avLst/>
          </a:prstGeom>
          <a:solidFill>
            <a:schemeClr val="bg1">
              <a:lumMod val="75000"/>
              <a:alpha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</p:spTree>
    <p:extLst>
      <p:ext uri="{BB962C8B-B14F-4D97-AF65-F5344CB8AC3E}">
        <p14:creationId xmlns:p14="http://schemas.microsoft.com/office/powerpoint/2010/main" val="112530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1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Compressed Replication</a:t>
            </a:r>
            <a:endParaRPr lang="en-GB" dirty="0"/>
          </a:p>
        </p:txBody>
      </p:sp>
      <p:sp>
        <p:nvSpPr>
          <p:cNvPr id="9" name="Rechteck 19"/>
          <p:cNvSpPr/>
          <p:nvPr/>
        </p:nvSpPr>
        <p:spPr>
          <a:xfrm>
            <a:off x="5619366" y="2145865"/>
            <a:ext cx="844029" cy="2227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>
              <a:solidFill>
                <a:prstClr val="white"/>
              </a:solidFill>
              <a:latin typeface="Mul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52695" y="1413845"/>
            <a:ext cx="4266671" cy="232251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09720" y="1576078"/>
            <a:ext cx="1239520" cy="16497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2" name="Rechteck 236"/>
          <p:cNvSpPr/>
          <p:nvPr/>
        </p:nvSpPr>
        <p:spPr>
          <a:xfrm rot="16200000">
            <a:off x="2080166" y="2200042"/>
            <a:ext cx="1656945" cy="4090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3" name="Rechteck 237"/>
          <p:cNvSpPr/>
          <p:nvPr/>
        </p:nvSpPr>
        <p:spPr>
          <a:xfrm flipV="1">
            <a:off x="3052099" y="2407116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14" name="Gerader Verbinder 282"/>
          <p:cNvCxnSpPr/>
          <p:nvPr/>
        </p:nvCxnSpPr>
        <p:spPr>
          <a:xfrm flipH="1">
            <a:off x="3362792" y="2714980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5" name="Gruppieren 226"/>
          <p:cNvGrpSpPr/>
          <p:nvPr/>
        </p:nvGrpSpPr>
        <p:grpSpPr>
          <a:xfrm>
            <a:off x="3269821" y="1576080"/>
            <a:ext cx="470071" cy="1656945"/>
            <a:chOff x="572239" y="2326399"/>
            <a:chExt cx="352553" cy="1242709"/>
          </a:xfrm>
        </p:grpSpPr>
        <p:sp>
          <p:nvSpPr>
            <p:cNvPr id="16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17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499003" y="3745823"/>
            <a:ext cx="312036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Socket 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09720" y="3266353"/>
            <a:ext cx="1239520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Cores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58337" y="4166455"/>
            <a:ext cx="1204840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GB" sz="1867" dirty="0">
                <a:solidFill>
                  <a:srgbClr val="4C4D4D">
                    <a:lumMod val="50000"/>
                  </a:srgbClr>
                </a:solidFill>
                <a:latin typeface="Muli"/>
              </a:rPr>
              <a:t>Pool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509363" y="4171207"/>
            <a:ext cx="1133704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GB" sz="1867" dirty="0">
                <a:solidFill>
                  <a:srgbClr val="4C4D4D">
                    <a:lumMod val="50000"/>
                  </a:srgbClr>
                </a:solidFill>
                <a:latin typeface="Muli"/>
              </a:rPr>
              <a:t>Worker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7663406" y="4391045"/>
            <a:ext cx="157468" cy="7631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874689" y="4176518"/>
            <a:ext cx="166426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GB" sz="1867" dirty="0">
                <a:solidFill>
                  <a:srgbClr val="4C4D4D">
                    <a:lumMod val="50000"/>
                  </a:srgbClr>
                </a:solidFill>
                <a:latin typeface="Muli"/>
              </a:rPr>
              <a:t>Data access</a:t>
            </a:r>
          </a:p>
        </p:txBody>
      </p:sp>
      <p:sp>
        <p:nvSpPr>
          <p:cNvPr id="24" name="Rectangle 262"/>
          <p:cNvSpPr/>
          <p:nvPr/>
        </p:nvSpPr>
        <p:spPr>
          <a:xfrm>
            <a:off x="6463395" y="1423587"/>
            <a:ext cx="4301524" cy="232251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25" name="TextBox 266"/>
          <p:cNvSpPr txBox="1"/>
          <p:nvPr/>
        </p:nvSpPr>
        <p:spPr>
          <a:xfrm>
            <a:off x="6463396" y="3743373"/>
            <a:ext cx="312036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Socket 2</a:t>
            </a:r>
          </a:p>
        </p:txBody>
      </p:sp>
      <p:sp>
        <p:nvSpPr>
          <p:cNvPr id="26" name="TextBox 268"/>
          <p:cNvSpPr txBox="1"/>
          <p:nvPr/>
        </p:nvSpPr>
        <p:spPr>
          <a:xfrm>
            <a:off x="8112552" y="3286704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NVRAM</a:t>
            </a:r>
          </a:p>
        </p:txBody>
      </p:sp>
      <p:sp>
        <p:nvSpPr>
          <p:cNvPr id="27" name="TextBox 271"/>
          <p:cNvSpPr txBox="1"/>
          <p:nvPr/>
        </p:nvSpPr>
        <p:spPr>
          <a:xfrm>
            <a:off x="6633299" y="3263261"/>
            <a:ext cx="1239520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Cores</a:t>
            </a:r>
          </a:p>
        </p:txBody>
      </p:sp>
      <p:sp>
        <p:nvSpPr>
          <p:cNvPr id="28" name="Abgerundetes Rechteck 18"/>
          <p:cNvSpPr/>
          <p:nvPr/>
        </p:nvSpPr>
        <p:spPr>
          <a:xfrm>
            <a:off x="2652667" y="1675796"/>
            <a:ext cx="1087224" cy="285749"/>
          </a:xfrm>
          <a:prstGeom prst="roundRect">
            <a:avLst/>
          </a:prstGeom>
          <a:solidFill>
            <a:schemeClr val="accent3">
              <a:alpha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>
                <a:solidFill>
                  <a:srgbClr val="4C4D4D">
                    <a:lumMod val="50000"/>
                  </a:srgbClr>
                </a:solidFill>
                <a:latin typeface="Muli"/>
              </a:rPr>
              <a:t>Master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29" name="Abgerundetes Rechteck 238"/>
          <p:cNvSpPr/>
          <p:nvPr/>
        </p:nvSpPr>
        <p:spPr>
          <a:xfrm>
            <a:off x="2652667" y="2774156"/>
            <a:ext cx="1087224" cy="285749"/>
          </a:xfrm>
          <a:prstGeom prst="roundRect">
            <a:avLst/>
          </a:prstGeom>
          <a:solidFill>
            <a:schemeClr val="accent3">
              <a:alpha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>
                <a:solidFill>
                  <a:srgbClr val="4C4D4D">
                    <a:lumMod val="50000"/>
                  </a:srgbClr>
                </a:solidFill>
                <a:latin typeface="Muli"/>
              </a:rPr>
              <a:t>Replica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30" name="Textfeld 20"/>
          <p:cNvSpPr txBox="1"/>
          <p:nvPr/>
        </p:nvSpPr>
        <p:spPr>
          <a:xfrm>
            <a:off x="5719631" y="2398175"/>
            <a:ext cx="644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de-DE" sz="1600" dirty="0">
                <a:solidFill>
                  <a:srgbClr val="4C4D4D"/>
                </a:solidFill>
                <a:latin typeface="Muli"/>
              </a:rPr>
              <a:t>UPI</a:t>
            </a:r>
            <a:endParaRPr lang="en-US" sz="1600" dirty="0" err="1">
              <a:solidFill>
                <a:srgbClr val="4C4D4D"/>
              </a:solidFill>
              <a:latin typeface="Muli"/>
            </a:endParaRPr>
          </a:p>
        </p:txBody>
      </p:sp>
      <p:cxnSp>
        <p:nvCxnSpPr>
          <p:cNvPr id="31" name="Gewinkelter Verbinder 22"/>
          <p:cNvCxnSpPr>
            <a:stCxn id="36" idx="1"/>
            <a:endCxn id="28" idx="3"/>
          </p:cNvCxnSpPr>
          <p:nvPr/>
        </p:nvCxnSpPr>
        <p:spPr>
          <a:xfrm rot="10800000">
            <a:off x="3739891" y="1818673"/>
            <a:ext cx="1036315" cy="128161"/>
          </a:xfrm>
          <a:prstGeom prst="bentConnector3">
            <a:avLst>
              <a:gd name="adj1" fmla="val 69608"/>
            </a:avLst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2" name="Gewinkelter Verbinder 244"/>
          <p:cNvCxnSpPr>
            <a:stCxn id="36" idx="1"/>
            <a:endCxn id="29" idx="3"/>
          </p:cNvCxnSpPr>
          <p:nvPr/>
        </p:nvCxnSpPr>
        <p:spPr>
          <a:xfrm rot="10800000" flipV="1">
            <a:off x="3739891" y="1946831"/>
            <a:ext cx="1036315" cy="970199"/>
          </a:xfrm>
          <a:prstGeom prst="bentConnector3">
            <a:avLst>
              <a:gd name="adj1" fmla="val 69608"/>
            </a:avLst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3" name="Gewinkelter Verbinder 33"/>
          <p:cNvCxnSpPr>
            <a:stCxn id="36" idx="3"/>
            <a:endCxn id="9" idx="1"/>
          </p:cNvCxnSpPr>
          <p:nvPr/>
        </p:nvCxnSpPr>
        <p:spPr>
          <a:xfrm>
            <a:off x="5120381" y="1946833"/>
            <a:ext cx="498984" cy="310417"/>
          </a:xfrm>
          <a:prstGeom prst="bentConnector3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4" name="Gerader Verbinder 42"/>
          <p:cNvCxnSpPr>
            <a:stCxn id="9" idx="1"/>
            <a:endCxn id="9" idx="3"/>
          </p:cNvCxnSpPr>
          <p:nvPr/>
        </p:nvCxnSpPr>
        <p:spPr>
          <a:xfrm>
            <a:off x="5619366" y="2257249"/>
            <a:ext cx="844029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35" name="Gruppieren 14"/>
          <p:cNvGrpSpPr/>
          <p:nvPr/>
        </p:nvGrpSpPr>
        <p:grpSpPr>
          <a:xfrm>
            <a:off x="4776205" y="1748942"/>
            <a:ext cx="344176" cy="395781"/>
            <a:chOff x="3390718" y="2069432"/>
            <a:chExt cx="258132" cy="296836"/>
          </a:xfrm>
        </p:grpSpPr>
        <p:sp>
          <p:nvSpPr>
            <p:cNvPr id="36" name="Rechteck 4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37" name="Freihandform 6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38" name="Gerade Verbindung mit Pfeil 12"/>
            <p:cNvCxnSpPr>
              <a:stCxn id="37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</p:cxnSp>
      </p:grpSp>
      <p:sp>
        <p:nvSpPr>
          <p:cNvPr id="39" name="Rechteck 252"/>
          <p:cNvSpPr/>
          <p:nvPr/>
        </p:nvSpPr>
        <p:spPr>
          <a:xfrm>
            <a:off x="4250738" y="1982800"/>
            <a:ext cx="473909" cy="167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800" dirty="0">
              <a:solidFill>
                <a:prstClr val="white"/>
              </a:solidFill>
              <a:latin typeface="Muli"/>
            </a:endParaRPr>
          </a:p>
        </p:txBody>
      </p:sp>
      <p:sp>
        <p:nvSpPr>
          <p:cNvPr id="40" name="Textfeld 253"/>
          <p:cNvSpPr txBox="1"/>
          <p:nvPr/>
        </p:nvSpPr>
        <p:spPr>
          <a:xfrm>
            <a:off x="4181797" y="1924317"/>
            <a:ext cx="597575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de-DE" sz="1067" dirty="0">
                <a:solidFill>
                  <a:srgbClr val="4C4D4D"/>
                </a:solidFill>
                <a:latin typeface="Muli"/>
              </a:rPr>
              <a:t>Write</a:t>
            </a:r>
            <a:endParaRPr lang="en-US" sz="1067" dirty="0" err="1">
              <a:solidFill>
                <a:srgbClr val="4C4D4D"/>
              </a:solidFill>
              <a:latin typeface="Muli"/>
            </a:endParaRPr>
          </a:p>
        </p:txBody>
      </p:sp>
      <p:grpSp>
        <p:nvGrpSpPr>
          <p:cNvPr id="41" name="Gruppieren 254"/>
          <p:cNvGrpSpPr/>
          <p:nvPr/>
        </p:nvGrpSpPr>
        <p:grpSpPr>
          <a:xfrm>
            <a:off x="6232670" y="4213971"/>
            <a:ext cx="276693" cy="318180"/>
            <a:chOff x="3390718" y="2069432"/>
            <a:chExt cx="258132" cy="296836"/>
          </a:xfrm>
        </p:grpSpPr>
        <p:sp>
          <p:nvSpPr>
            <p:cNvPr id="42" name="Rechteck 255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43" name="Freihandform 256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44" name="Gerade Verbindung mit Pfeil 257"/>
            <p:cNvCxnSpPr>
              <a:stCxn id="43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tx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Abgerundetes Rechteck 258"/>
          <p:cNvSpPr/>
          <p:nvPr/>
        </p:nvSpPr>
        <p:spPr>
          <a:xfrm>
            <a:off x="4462421" y="4257687"/>
            <a:ext cx="800959" cy="248028"/>
          </a:xfrm>
          <a:prstGeom prst="roundRect">
            <a:avLst/>
          </a:prstGeom>
          <a:solidFill>
            <a:schemeClr val="bg1">
              <a:lumMod val="75000"/>
              <a:alpha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47" name="Rectangle 3"/>
          <p:cNvSpPr/>
          <p:nvPr/>
        </p:nvSpPr>
        <p:spPr>
          <a:xfrm>
            <a:off x="6633299" y="1572986"/>
            <a:ext cx="1239520" cy="16497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GB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48" name="Rechteck 236"/>
          <p:cNvSpPr/>
          <p:nvPr/>
        </p:nvSpPr>
        <p:spPr>
          <a:xfrm rot="16200000">
            <a:off x="7745493" y="2200042"/>
            <a:ext cx="1656945" cy="4090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50" name="Gerader Verbinder 282"/>
          <p:cNvCxnSpPr/>
          <p:nvPr/>
        </p:nvCxnSpPr>
        <p:spPr>
          <a:xfrm flipH="1">
            <a:off x="9028119" y="2848336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51" name="Gruppieren 226"/>
          <p:cNvGrpSpPr/>
          <p:nvPr/>
        </p:nvGrpSpPr>
        <p:grpSpPr>
          <a:xfrm>
            <a:off x="8935147" y="1576080"/>
            <a:ext cx="470071" cy="1656945"/>
            <a:chOff x="572239" y="2326399"/>
            <a:chExt cx="352553" cy="1242709"/>
          </a:xfrm>
        </p:grpSpPr>
        <p:sp>
          <p:nvSpPr>
            <p:cNvPr id="52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53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grpSp>
        <p:nvGrpSpPr>
          <p:cNvPr id="54" name="Gruppieren 204"/>
          <p:cNvGrpSpPr/>
          <p:nvPr/>
        </p:nvGrpSpPr>
        <p:grpSpPr>
          <a:xfrm>
            <a:off x="4774811" y="2394254"/>
            <a:ext cx="344176" cy="395781"/>
            <a:chOff x="3390718" y="2069432"/>
            <a:chExt cx="258132" cy="296836"/>
          </a:xfrm>
        </p:grpSpPr>
        <p:sp>
          <p:nvSpPr>
            <p:cNvPr id="55" name="Rechteck 205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56" name="Freihandform 206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57" name="Gerade Verbindung mit Pfeil 207"/>
            <p:cNvCxnSpPr>
              <a:stCxn id="56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Gerade Verbindung mit Pfeil 51"/>
          <p:cNvCxnSpPr>
            <a:stCxn id="55" idx="3"/>
            <a:endCxn id="119" idx="3"/>
          </p:cNvCxnSpPr>
          <p:nvPr/>
        </p:nvCxnSpPr>
        <p:spPr>
          <a:xfrm flipH="1" flipV="1">
            <a:off x="3739888" y="2393480"/>
            <a:ext cx="1379099" cy="1986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9" name="Rechteck 59"/>
          <p:cNvSpPr/>
          <p:nvPr/>
        </p:nvSpPr>
        <p:spPr>
          <a:xfrm>
            <a:off x="4829898" y="3031194"/>
            <a:ext cx="473909" cy="167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800" dirty="0">
              <a:solidFill>
                <a:prstClr val="white"/>
              </a:solidFill>
              <a:latin typeface="Muli"/>
            </a:endParaRPr>
          </a:p>
        </p:txBody>
      </p:sp>
      <p:sp>
        <p:nvSpPr>
          <p:cNvPr id="60" name="Textfeld 60"/>
          <p:cNvSpPr txBox="1"/>
          <p:nvPr/>
        </p:nvSpPr>
        <p:spPr>
          <a:xfrm>
            <a:off x="4760957" y="2972712"/>
            <a:ext cx="597575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de-DE" sz="1067" dirty="0">
                <a:solidFill>
                  <a:srgbClr val="4C4D4D"/>
                </a:solidFill>
                <a:latin typeface="Muli"/>
              </a:rPr>
              <a:t>Read</a:t>
            </a:r>
            <a:endParaRPr lang="en-US" sz="1067" dirty="0" err="1">
              <a:solidFill>
                <a:srgbClr val="4C4D4D"/>
              </a:solidFill>
              <a:latin typeface="Muli"/>
            </a:endParaRPr>
          </a:p>
        </p:txBody>
      </p:sp>
      <p:cxnSp>
        <p:nvCxnSpPr>
          <p:cNvPr id="61" name="Gewinkelter Verbinder 246"/>
          <p:cNvCxnSpPr>
            <a:stCxn id="9" idx="3"/>
            <a:endCxn id="63" idx="1"/>
          </p:cNvCxnSpPr>
          <p:nvPr/>
        </p:nvCxnSpPr>
        <p:spPr>
          <a:xfrm flipV="1">
            <a:off x="6463395" y="1964887"/>
            <a:ext cx="1854599" cy="292363"/>
          </a:xfrm>
          <a:prstGeom prst="bentConnector3">
            <a:avLst>
              <a:gd name="adj1" fmla="val 15418"/>
            </a:avLst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3" name="Abgerundetes Rechteck 240"/>
          <p:cNvSpPr/>
          <p:nvPr/>
        </p:nvSpPr>
        <p:spPr>
          <a:xfrm>
            <a:off x="8317993" y="1822012"/>
            <a:ext cx="1087224" cy="285749"/>
          </a:xfrm>
          <a:prstGeom prst="roundRect">
            <a:avLst/>
          </a:prstGeom>
          <a:solidFill>
            <a:schemeClr val="accent3">
              <a:alpha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 err="1">
                <a:solidFill>
                  <a:srgbClr val="4C4D4D">
                    <a:lumMod val="50000"/>
                  </a:srgbClr>
                </a:solidFill>
                <a:latin typeface="Muli"/>
              </a:rPr>
              <a:t>Replica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64" name="Rechteck 236"/>
          <p:cNvSpPr/>
          <p:nvPr/>
        </p:nvSpPr>
        <p:spPr>
          <a:xfrm rot="16200000">
            <a:off x="870145" y="2206083"/>
            <a:ext cx="1656945" cy="409020"/>
          </a:xfrm>
          <a:prstGeom prst="rect">
            <a:avLst/>
          </a:prstGeom>
          <a:solidFill>
            <a:srgbClr val="37659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65" name="Rechteck 237"/>
          <p:cNvSpPr/>
          <p:nvPr/>
        </p:nvSpPr>
        <p:spPr>
          <a:xfrm flipV="1">
            <a:off x="1842078" y="2413157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66" name="Gerader Verbinder 282"/>
          <p:cNvCxnSpPr/>
          <p:nvPr/>
        </p:nvCxnSpPr>
        <p:spPr>
          <a:xfrm flipH="1">
            <a:off x="2152771" y="2721021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67" name="Gruppieren 226"/>
          <p:cNvGrpSpPr/>
          <p:nvPr/>
        </p:nvGrpSpPr>
        <p:grpSpPr>
          <a:xfrm>
            <a:off x="2059799" y="1582121"/>
            <a:ext cx="470071" cy="1656945"/>
            <a:chOff x="572239" y="2326399"/>
            <a:chExt cx="352553" cy="1242709"/>
          </a:xfrm>
        </p:grpSpPr>
        <p:sp>
          <p:nvSpPr>
            <p:cNvPr id="68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  <a:solidFill>
              <a:srgbClr val="376591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69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sp>
        <p:nvSpPr>
          <p:cNvPr id="70" name="Rechteck 236"/>
          <p:cNvSpPr/>
          <p:nvPr/>
        </p:nvSpPr>
        <p:spPr>
          <a:xfrm rot="16200000">
            <a:off x="9000372" y="2196949"/>
            <a:ext cx="1656945" cy="409020"/>
          </a:xfrm>
          <a:prstGeom prst="rect">
            <a:avLst/>
          </a:prstGeom>
          <a:solidFill>
            <a:srgbClr val="37659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71" name="Rechteck 237"/>
          <p:cNvSpPr/>
          <p:nvPr/>
        </p:nvSpPr>
        <p:spPr>
          <a:xfrm flipV="1">
            <a:off x="9972305" y="2404023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cxnSp>
        <p:nvCxnSpPr>
          <p:cNvPr id="72" name="Gerader Verbinder 282"/>
          <p:cNvCxnSpPr/>
          <p:nvPr/>
        </p:nvCxnSpPr>
        <p:spPr>
          <a:xfrm flipH="1">
            <a:off x="10282997" y="2711887"/>
            <a:ext cx="298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73" name="Gruppieren 226"/>
          <p:cNvGrpSpPr/>
          <p:nvPr/>
        </p:nvGrpSpPr>
        <p:grpSpPr>
          <a:xfrm>
            <a:off x="10190026" y="1572986"/>
            <a:ext cx="470071" cy="1656945"/>
            <a:chOff x="572239" y="2326399"/>
            <a:chExt cx="352553" cy="1242709"/>
          </a:xfrm>
        </p:grpSpPr>
        <p:sp>
          <p:nvSpPr>
            <p:cNvPr id="74" name="Rechteck 236"/>
            <p:cNvSpPr/>
            <p:nvPr/>
          </p:nvSpPr>
          <p:spPr>
            <a:xfrm rot="16200000">
              <a:off x="104267" y="2794371"/>
              <a:ext cx="1242709" cy="306765"/>
            </a:xfrm>
            <a:prstGeom prst="rect">
              <a:avLst/>
            </a:prstGeom>
            <a:solidFill>
              <a:srgbClr val="376591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 dirty="0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  <p:sp>
          <p:nvSpPr>
            <p:cNvPr id="75" name="Rechteck 237"/>
            <p:cNvSpPr/>
            <p:nvPr/>
          </p:nvSpPr>
          <p:spPr>
            <a:xfrm flipV="1">
              <a:off x="833217" y="2949677"/>
              <a:ext cx="91575" cy="495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 sz="2133">
                <a:solidFill>
                  <a:srgbClr val="4C4D4D">
                    <a:lumMod val="50000"/>
                  </a:srgbClr>
                </a:solidFill>
                <a:latin typeface="Muli"/>
              </a:endParaRPr>
            </a:p>
          </p:txBody>
        </p:sp>
      </p:grpSp>
      <p:sp>
        <p:nvSpPr>
          <p:cNvPr id="76" name="TextBox 268"/>
          <p:cNvSpPr txBox="1"/>
          <p:nvPr/>
        </p:nvSpPr>
        <p:spPr>
          <a:xfrm>
            <a:off x="9303660" y="3305241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DRAM</a:t>
            </a:r>
          </a:p>
        </p:txBody>
      </p:sp>
      <p:sp>
        <p:nvSpPr>
          <p:cNvPr id="77" name="TextBox 268"/>
          <p:cNvSpPr txBox="1"/>
          <p:nvPr/>
        </p:nvSpPr>
        <p:spPr>
          <a:xfrm>
            <a:off x="2384821" y="3286704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NVRAM</a:t>
            </a:r>
          </a:p>
        </p:txBody>
      </p:sp>
      <p:sp>
        <p:nvSpPr>
          <p:cNvPr id="78" name="TextBox 268"/>
          <p:cNvSpPr txBox="1"/>
          <p:nvPr/>
        </p:nvSpPr>
        <p:spPr>
          <a:xfrm>
            <a:off x="1237556" y="3278988"/>
            <a:ext cx="151616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GB" sz="2133" dirty="0">
                <a:solidFill>
                  <a:srgbClr val="4C4D4D">
                    <a:lumMod val="50000"/>
                  </a:srgbClr>
                </a:solidFill>
                <a:latin typeface="Muli"/>
              </a:rPr>
              <a:t>DRAM</a:t>
            </a:r>
          </a:p>
        </p:txBody>
      </p:sp>
      <p:sp>
        <p:nvSpPr>
          <p:cNvPr id="89" name="Rechteck 237"/>
          <p:cNvSpPr/>
          <p:nvPr/>
        </p:nvSpPr>
        <p:spPr>
          <a:xfrm flipV="1">
            <a:off x="8709878" y="2424345"/>
            <a:ext cx="122100" cy="6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 sz="2133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grpSp>
        <p:nvGrpSpPr>
          <p:cNvPr id="91" name="Gruppieren 204"/>
          <p:cNvGrpSpPr/>
          <p:nvPr/>
        </p:nvGrpSpPr>
        <p:grpSpPr>
          <a:xfrm>
            <a:off x="7208219" y="2396908"/>
            <a:ext cx="344176" cy="395781"/>
            <a:chOff x="3390718" y="2069432"/>
            <a:chExt cx="258132" cy="296836"/>
          </a:xfrm>
        </p:grpSpPr>
        <p:sp>
          <p:nvSpPr>
            <p:cNvPr id="92" name="Rechteck 205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93" name="Freihandform 206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94" name="Gerade Verbindung mit Pfeil 207"/>
            <p:cNvCxnSpPr>
              <a:stCxn id="93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uppieren 208"/>
          <p:cNvGrpSpPr/>
          <p:nvPr/>
        </p:nvGrpSpPr>
        <p:grpSpPr>
          <a:xfrm>
            <a:off x="7112927" y="2487464"/>
            <a:ext cx="344176" cy="395781"/>
            <a:chOff x="3390718" y="2069432"/>
            <a:chExt cx="258132" cy="296836"/>
          </a:xfrm>
        </p:grpSpPr>
        <p:sp>
          <p:nvSpPr>
            <p:cNvPr id="96" name="Rechteck 209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97" name="Freihandform 210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98" name="Gerade Verbindung mit Pfeil 211"/>
            <p:cNvCxnSpPr>
              <a:stCxn id="97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uppieren 213"/>
          <p:cNvGrpSpPr/>
          <p:nvPr/>
        </p:nvGrpSpPr>
        <p:grpSpPr>
          <a:xfrm>
            <a:off x="7005605" y="2579826"/>
            <a:ext cx="344176" cy="395781"/>
            <a:chOff x="3390718" y="2069432"/>
            <a:chExt cx="258132" cy="296836"/>
          </a:xfrm>
        </p:grpSpPr>
        <p:sp>
          <p:nvSpPr>
            <p:cNvPr id="100" name="Rechteck 214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101" name="Freihandform 217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102" name="Gerade Verbindung mit Pfeil 218"/>
            <p:cNvCxnSpPr>
              <a:stCxn id="101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uppieren 219"/>
          <p:cNvGrpSpPr/>
          <p:nvPr/>
        </p:nvGrpSpPr>
        <p:grpSpPr>
          <a:xfrm>
            <a:off x="6908635" y="2691099"/>
            <a:ext cx="344176" cy="395781"/>
            <a:chOff x="3390718" y="2069432"/>
            <a:chExt cx="258132" cy="296836"/>
          </a:xfrm>
        </p:grpSpPr>
        <p:sp>
          <p:nvSpPr>
            <p:cNvPr id="104" name="Rechteck 220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105" name="Freihandform 222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106" name="Gerade Verbindung mit Pfeil 223"/>
            <p:cNvCxnSpPr>
              <a:stCxn id="105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7" name="Gerade Verbindung mit Pfeil 51"/>
          <p:cNvCxnSpPr>
            <a:stCxn id="92" idx="3"/>
            <a:endCxn id="113" idx="1"/>
          </p:cNvCxnSpPr>
          <p:nvPr/>
        </p:nvCxnSpPr>
        <p:spPr>
          <a:xfrm>
            <a:off x="7552395" y="2594799"/>
            <a:ext cx="765599" cy="1102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8" name="Gerade Verbindung mit Pfeil 249"/>
          <p:cNvCxnSpPr>
            <a:stCxn id="96" idx="3"/>
            <a:endCxn id="113" idx="1"/>
          </p:cNvCxnSpPr>
          <p:nvPr/>
        </p:nvCxnSpPr>
        <p:spPr>
          <a:xfrm>
            <a:off x="7457103" y="2685355"/>
            <a:ext cx="860891" cy="1970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9" name="Gerade Verbindung mit Pfeil 250"/>
          <p:cNvCxnSpPr>
            <a:stCxn id="100" idx="3"/>
            <a:endCxn id="113" idx="1"/>
          </p:cNvCxnSpPr>
          <p:nvPr/>
        </p:nvCxnSpPr>
        <p:spPr>
          <a:xfrm flipV="1">
            <a:off x="7349782" y="2705062"/>
            <a:ext cx="968212" cy="726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0" name="Gerade Verbindung mit Pfeil 251"/>
          <p:cNvCxnSpPr>
            <a:stCxn id="104" idx="3"/>
            <a:endCxn id="113" idx="1"/>
          </p:cNvCxnSpPr>
          <p:nvPr/>
        </p:nvCxnSpPr>
        <p:spPr>
          <a:xfrm flipV="1">
            <a:off x="7252811" y="2705061"/>
            <a:ext cx="1065183" cy="1839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1" name="Rechteck 59"/>
          <p:cNvSpPr/>
          <p:nvPr/>
        </p:nvSpPr>
        <p:spPr>
          <a:xfrm>
            <a:off x="7335399" y="3032157"/>
            <a:ext cx="473909" cy="167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US" sz="800" dirty="0">
              <a:solidFill>
                <a:prstClr val="white"/>
              </a:solidFill>
              <a:latin typeface="Muli"/>
            </a:endParaRPr>
          </a:p>
        </p:txBody>
      </p:sp>
      <p:sp>
        <p:nvSpPr>
          <p:cNvPr id="112" name="Textfeld 60"/>
          <p:cNvSpPr txBox="1"/>
          <p:nvPr/>
        </p:nvSpPr>
        <p:spPr>
          <a:xfrm>
            <a:off x="7257771" y="2966271"/>
            <a:ext cx="64123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de-DE" sz="1067" dirty="0">
                <a:solidFill>
                  <a:srgbClr val="4C4D4D"/>
                </a:solidFill>
                <a:latin typeface="Muli"/>
              </a:rPr>
              <a:t>Read</a:t>
            </a:r>
            <a:endParaRPr lang="en-US" sz="1067" dirty="0" err="1">
              <a:solidFill>
                <a:srgbClr val="4C4D4D"/>
              </a:solidFill>
              <a:latin typeface="Muli"/>
            </a:endParaRPr>
          </a:p>
        </p:txBody>
      </p:sp>
      <p:sp>
        <p:nvSpPr>
          <p:cNvPr id="113" name="Abgerundetes Rechteck 243"/>
          <p:cNvSpPr/>
          <p:nvPr/>
        </p:nvSpPr>
        <p:spPr>
          <a:xfrm>
            <a:off x="8317993" y="2562187"/>
            <a:ext cx="1087224" cy="285749"/>
          </a:xfrm>
          <a:prstGeom prst="roundRect">
            <a:avLst/>
          </a:prstGeom>
          <a:solidFill>
            <a:schemeClr val="accent5">
              <a:alpha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>
                <a:solidFill>
                  <a:srgbClr val="4C4D4D">
                    <a:lumMod val="50000"/>
                  </a:srgbClr>
                </a:solidFill>
                <a:latin typeface="Muli"/>
              </a:rPr>
              <a:t>Master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grpSp>
        <p:nvGrpSpPr>
          <p:cNvPr id="114" name="Gruppieren 219"/>
          <p:cNvGrpSpPr/>
          <p:nvPr/>
        </p:nvGrpSpPr>
        <p:grpSpPr>
          <a:xfrm>
            <a:off x="4862900" y="2470050"/>
            <a:ext cx="344176" cy="395781"/>
            <a:chOff x="3390718" y="2069432"/>
            <a:chExt cx="258132" cy="296836"/>
          </a:xfrm>
        </p:grpSpPr>
        <p:sp>
          <p:nvSpPr>
            <p:cNvPr id="115" name="Rechteck 220"/>
            <p:cNvSpPr/>
            <p:nvPr/>
          </p:nvSpPr>
          <p:spPr>
            <a:xfrm>
              <a:off x="3390718" y="2069432"/>
              <a:ext cx="258132" cy="2968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sp>
          <p:nvSpPr>
            <p:cNvPr id="116" name="Freihandform 222"/>
            <p:cNvSpPr/>
            <p:nvPr/>
          </p:nvSpPr>
          <p:spPr>
            <a:xfrm>
              <a:off x="3459915" y="2102644"/>
              <a:ext cx="147718" cy="207169"/>
            </a:xfrm>
            <a:custGeom>
              <a:avLst/>
              <a:gdLst>
                <a:gd name="connsiteX0" fmla="*/ 135773 w 147718"/>
                <a:gd name="connsiteY0" fmla="*/ 0 h 207169"/>
                <a:gd name="connsiteX1" fmla="*/ 41 w 147718"/>
                <a:gd name="connsiteY1" fmla="*/ 78581 h 207169"/>
                <a:gd name="connsiteX2" fmla="*/ 147679 w 147718"/>
                <a:gd name="connsiteY2" fmla="*/ 140494 h 207169"/>
                <a:gd name="connsiteX3" fmla="*/ 14329 w 147718"/>
                <a:gd name="connsiteY3" fmla="*/ 207169 h 20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718" h="207169">
                  <a:moveTo>
                    <a:pt x="135773" y="0"/>
                  </a:moveTo>
                  <a:cubicBezTo>
                    <a:pt x="66915" y="27582"/>
                    <a:pt x="-1943" y="55165"/>
                    <a:pt x="41" y="78581"/>
                  </a:cubicBezTo>
                  <a:cubicBezTo>
                    <a:pt x="2025" y="101997"/>
                    <a:pt x="145298" y="119063"/>
                    <a:pt x="147679" y="140494"/>
                  </a:cubicBezTo>
                  <a:cubicBezTo>
                    <a:pt x="150060" y="161925"/>
                    <a:pt x="44491" y="197644"/>
                    <a:pt x="14329" y="20716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Muli"/>
              </a:endParaRPr>
            </a:p>
          </p:txBody>
        </p:sp>
        <p:cxnSp>
          <p:nvCxnSpPr>
            <p:cNvPr id="117" name="Gerade Verbindung mit Pfeil 223"/>
            <p:cNvCxnSpPr>
              <a:stCxn id="116" idx="3"/>
            </p:cNvCxnSpPr>
            <p:nvPr/>
          </p:nvCxnSpPr>
          <p:spPr>
            <a:xfrm flipH="1">
              <a:off x="3433763" y="2309813"/>
              <a:ext cx="40481" cy="1905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8" name="Gerade Verbindung mit Pfeil 251"/>
          <p:cNvCxnSpPr>
            <a:stCxn id="115" idx="1"/>
            <a:endCxn id="119" idx="3"/>
          </p:cNvCxnSpPr>
          <p:nvPr/>
        </p:nvCxnSpPr>
        <p:spPr>
          <a:xfrm flipH="1" flipV="1">
            <a:off x="3739889" y="2393481"/>
            <a:ext cx="1123012" cy="2744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9" name="Abgerundetes Rechteck 243"/>
          <p:cNvSpPr/>
          <p:nvPr/>
        </p:nvSpPr>
        <p:spPr>
          <a:xfrm>
            <a:off x="2652664" y="2250606"/>
            <a:ext cx="1087224" cy="285749"/>
          </a:xfrm>
          <a:prstGeom prst="roundRect">
            <a:avLst/>
          </a:prstGeom>
          <a:solidFill>
            <a:schemeClr val="accent5">
              <a:alpha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r>
              <a:rPr lang="de-DE" sz="1600" dirty="0">
                <a:solidFill>
                  <a:srgbClr val="4C4D4D">
                    <a:lumMod val="50000"/>
                  </a:srgbClr>
                </a:solidFill>
                <a:latin typeface="Muli"/>
              </a:rPr>
              <a:t>Replica</a:t>
            </a:r>
            <a:endParaRPr lang="en-US" sz="1600" dirty="0">
              <a:solidFill>
                <a:srgbClr val="4C4D4D">
                  <a:lumMod val="50000"/>
                </a:srgbClr>
              </a:solidFill>
              <a:latin typeface="Muli"/>
            </a:endParaRPr>
          </a:p>
        </p:txBody>
      </p:sp>
      <p:sp>
        <p:nvSpPr>
          <p:cNvPr id="120" name="Content Placeholder 6"/>
          <p:cNvSpPr txBox="1">
            <a:spLocks/>
          </p:cNvSpPr>
          <p:nvPr/>
        </p:nvSpPr>
        <p:spPr>
          <a:xfrm>
            <a:off x="530012" y="5005569"/>
            <a:ext cx="11494840" cy="1307959"/>
          </a:xfrm>
          <a:prstGeom prst="rect">
            <a:avLst/>
          </a:prstGeom>
        </p:spPr>
        <p:txBody>
          <a:bodyPr lIns="0"/>
          <a:lstStyle>
            <a:lvl1pPr marL="90488" indent="-90488" algn="l" defTabSz="685800" rtl="0" eaLnBrk="1" latinLnBrk="0" hangingPunct="1">
              <a:lnSpc>
                <a:spcPts val="2200"/>
              </a:lnSpc>
              <a:spcBef>
                <a:spcPts val="750"/>
              </a:spcBef>
              <a:buFont typeface="Muli" panose="00000500000000000000" pitchFamily="2" charset="0"/>
              <a:buChar char=" "/>
              <a:defRPr sz="1650" b="0" i="1" kern="1200" cap="none" baseline="0">
                <a:solidFill>
                  <a:srgbClr val="4677A0"/>
                </a:solidFill>
                <a:latin typeface="Muli" panose="00000500000000000000" pitchFamily="2" charset="0"/>
                <a:ea typeface="+mn-ea"/>
                <a:cs typeface="+mn-cs"/>
              </a:defRPr>
            </a:lvl1pPr>
            <a:lvl2pPr marL="447675" indent="-179388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▪"/>
              <a:defRPr sz="1400" b="0" kern="1200">
                <a:solidFill>
                  <a:schemeClr val="tx1"/>
                </a:solidFill>
                <a:latin typeface="Muli" panose="00000500000000000000" pitchFamily="2" charset="0"/>
                <a:ea typeface="+mn-ea"/>
                <a:cs typeface="+mn-cs"/>
              </a:defRPr>
            </a:lvl2pPr>
            <a:lvl3pPr marL="627063" indent="-179388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Muli" panose="00000500000000000000" pitchFamily="2" charset="0"/>
              <a:buChar char="-"/>
              <a:defRPr sz="1200" b="0" kern="1200">
                <a:solidFill>
                  <a:schemeClr val="tx1"/>
                </a:solidFill>
                <a:latin typeface="Muli" panose="00000500000000000000" pitchFamily="2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14907" lvl="1" indent="-457200" defTabSz="914377">
              <a:spcBef>
                <a:spcPts val="500"/>
              </a:spcBef>
              <a:buFont typeface="+mj-lt"/>
              <a:buAutoNum type="arabicPeriod" startAt="3"/>
            </a:pPr>
            <a:r>
              <a:rPr lang="en-GB" sz="1867" dirty="0">
                <a:solidFill>
                  <a:srgbClr val="4C4D4D"/>
                </a:solidFill>
              </a:rPr>
              <a:t>Compressed format of replicas (and possibly masters)</a:t>
            </a:r>
          </a:p>
          <a:p>
            <a:pPr marL="836063" lvl="2" indent="-239178" defTabSz="914377">
              <a:spcBef>
                <a:spcPts val="500"/>
              </a:spcBef>
            </a:pPr>
            <a:r>
              <a:rPr lang="en-GB" sz="1600" dirty="0">
                <a:solidFill>
                  <a:srgbClr val="4C4D4D"/>
                </a:solidFill>
              </a:rPr>
              <a:t>reduced storage overhead (wear out minimization)</a:t>
            </a:r>
          </a:p>
          <a:p>
            <a:pPr marL="836063" lvl="2" indent="-239178" defTabSz="914377">
              <a:spcBef>
                <a:spcPts val="500"/>
              </a:spcBef>
            </a:pPr>
            <a:r>
              <a:rPr lang="en-GB" sz="1600" dirty="0">
                <a:solidFill>
                  <a:srgbClr val="4C4D4D"/>
                </a:solidFill>
              </a:rPr>
              <a:t>possibly reduced runtime </a:t>
            </a:r>
            <a:r>
              <a:rPr lang="en-GB" sz="1600" dirty="0" smtClean="0">
                <a:solidFill>
                  <a:srgbClr val="4C4D4D"/>
                </a:solidFill>
              </a:rPr>
              <a:t>overhead (increase in effective bandwidth)</a:t>
            </a:r>
            <a:endParaRPr lang="en-GB" sz="1600" dirty="0">
              <a:solidFill>
                <a:srgbClr val="4C4D4D"/>
              </a:solidFill>
            </a:endParaRPr>
          </a:p>
          <a:p>
            <a:pPr marL="836063" lvl="2" indent="-239178" defTabSz="914377">
              <a:spcBef>
                <a:spcPts val="500"/>
              </a:spcBef>
            </a:pPr>
            <a:r>
              <a:rPr lang="en-GB" sz="1600" dirty="0">
                <a:solidFill>
                  <a:srgbClr val="4C4D4D"/>
                </a:solidFill>
              </a:rPr>
              <a:t>query execution </a:t>
            </a:r>
            <a:r>
              <a:rPr lang="en-GB" sz="1600" dirty="0" smtClean="0">
                <a:solidFill>
                  <a:srgbClr val="4C4D4D"/>
                </a:solidFill>
              </a:rPr>
              <a:t>speedup due to direct operations on compressed data</a:t>
            </a:r>
          </a:p>
        </p:txBody>
      </p:sp>
      <p:sp>
        <p:nvSpPr>
          <p:cNvPr id="3" name="Isosceles Triangle 2"/>
          <p:cNvSpPr/>
          <p:nvPr/>
        </p:nvSpPr>
        <p:spPr>
          <a:xfrm>
            <a:off x="2223742" y="4291372"/>
            <a:ext cx="225157" cy="196773"/>
          </a:xfrm>
          <a:prstGeom prst="triangle">
            <a:avLst/>
          </a:prstGeom>
          <a:solidFill>
            <a:srgbClr val="CFCF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GB">
              <a:solidFill>
                <a:prstClr val="white"/>
              </a:solidFill>
              <a:latin typeface="Muli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2541363" y="4175329"/>
            <a:ext cx="1891639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GB" sz="1867" dirty="0">
                <a:solidFill>
                  <a:srgbClr val="4C4D4D">
                    <a:lumMod val="50000"/>
                  </a:srgbClr>
                </a:solidFill>
                <a:latin typeface="Muli"/>
              </a:rPr>
              <a:t>Compression</a:t>
            </a:r>
          </a:p>
        </p:txBody>
      </p:sp>
      <p:sp>
        <p:nvSpPr>
          <p:cNvPr id="122" name="Isosceles Triangle 121"/>
          <p:cNvSpPr/>
          <p:nvPr/>
        </p:nvSpPr>
        <p:spPr>
          <a:xfrm>
            <a:off x="3539388" y="2390658"/>
            <a:ext cx="225157" cy="196773"/>
          </a:xfrm>
          <a:prstGeom prst="triangle">
            <a:avLst/>
          </a:prstGeom>
          <a:solidFill>
            <a:srgbClr val="CFCF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GB">
              <a:solidFill>
                <a:prstClr val="white"/>
              </a:solidFill>
              <a:latin typeface="Muli"/>
            </a:endParaRPr>
          </a:p>
        </p:txBody>
      </p:sp>
      <p:sp>
        <p:nvSpPr>
          <p:cNvPr id="123" name="Isosceles Triangle 122"/>
          <p:cNvSpPr/>
          <p:nvPr/>
        </p:nvSpPr>
        <p:spPr>
          <a:xfrm>
            <a:off x="9201947" y="1968304"/>
            <a:ext cx="225157" cy="196773"/>
          </a:xfrm>
          <a:prstGeom prst="triangle">
            <a:avLst/>
          </a:prstGeom>
          <a:solidFill>
            <a:srgbClr val="CFCF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GB">
              <a:solidFill>
                <a:prstClr val="white"/>
              </a:solidFill>
              <a:latin typeface="Muli"/>
            </a:endParaRPr>
          </a:p>
        </p:txBody>
      </p:sp>
      <p:sp>
        <p:nvSpPr>
          <p:cNvPr id="124" name="Isosceles Triangle 123"/>
          <p:cNvSpPr/>
          <p:nvPr/>
        </p:nvSpPr>
        <p:spPr>
          <a:xfrm>
            <a:off x="3530340" y="2875787"/>
            <a:ext cx="225157" cy="196773"/>
          </a:xfrm>
          <a:prstGeom prst="triangle">
            <a:avLst/>
          </a:prstGeom>
          <a:solidFill>
            <a:srgbClr val="CFCF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en-GB">
              <a:solidFill>
                <a:prstClr val="white"/>
              </a:solidFill>
              <a:latin typeface="Muli"/>
            </a:endParaRPr>
          </a:p>
        </p:txBody>
      </p:sp>
    </p:spTree>
    <p:extLst>
      <p:ext uri="{BB962C8B-B14F-4D97-AF65-F5344CB8AC3E}">
        <p14:creationId xmlns:p14="http://schemas.microsoft.com/office/powerpoint/2010/main" val="195202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 animBg="1"/>
      <p:bldP spid="123" grpId="0" animBg="1"/>
      <p:bldP spid="12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B_theme">
  <a:themeElements>
    <a:clrScheme name="DB_V3">
      <a:dk1>
        <a:srgbClr val="4C4D4D"/>
      </a:dk1>
      <a:lt1>
        <a:sysClr val="window" lastClr="FFFFFF"/>
      </a:lt1>
      <a:dk2>
        <a:srgbClr val="3F3F3F"/>
      </a:dk2>
      <a:lt2>
        <a:srgbClr val="E7E6E6"/>
      </a:lt2>
      <a:accent1>
        <a:srgbClr val="1B6AA3"/>
      </a:accent1>
      <a:accent2>
        <a:srgbClr val="84CBC5"/>
      </a:accent2>
      <a:accent3>
        <a:srgbClr val="F8D35E"/>
      </a:accent3>
      <a:accent4>
        <a:srgbClr val="F47264"/>
      </a:accent4>
      <a:accent5>
        <a:srgbClr val="7CC8EC"/>
      </a:accent5>
      <a:accent6>
        <a:srgbClr val="868AD1"/>
      </a:accent6>
      <a:hlink>
        <a:srgbClr val="0000FF"/>
      </a:hlink>
      <a:folHlink>
        <a:srgbClr val="800080"/>
      </a:folHlink>
    </a:clrScheme>
    <a:fontScheme name="Benutzerdefiniert 1">
      <a:majorFont>
        <a:latin typeface="Muli"/>
        <a:ea typeface=""/>
        <a:cs typeface=""/>
      </a:majorFont>
      <a:minorFont>
        <a:latin typeface="Mul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2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14" id="{6377C071-5152-4B0B-97E5-523F77A2815E}" vid="{DF7C7E46-0A89-41D5-AEA9-2BECF3EDEE8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15328</TotalTime>
  <Words>569</Words>
  <Application>Microsoft Office PowerPoint</Application>
  <PresentationFormat>Widescreen</PresentationFormat>
  <Paragraphs>246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Muli</vt:lpstr>
      <vt:lpstr>Muli SemiBold</vt:lpstr>
      <vt:lpstr>Wingdings</vt:lpstr>
      <vt:lpstr>Office Theme</vt:lpstr>
      <vt:lpstr>DB_theme</vt:lpstr>
      <vt:lpstr>Polymorphic Compressed Replication for Columnar Data on Scale-Up Hybrid Memory Systems</vt:lpstr>
      <vt:lpstr>PowerPoint Presentation</vt:lpstr>
      <vt:lpstr>Scale-Up Hybrid Memory Systems</vt:lpstr>
      <vt:lpstr>Columnar Data on Scale-up Hybrid Memory Systems</vt:lpstr>
      <vt:lpstr>PowerPoint Presentation</vt:lpstr>
      <vt:lpstr>Replication</vt:lpstr>
      <vt:lpstr>Replication</vt:lpstr>
      <vt:lpstr>Replication</vt:lpstr>
      <vt:lpstr>Compressed Replication</vt:lpstr>
      <vt:lpstr>Polymorphic Compressed Replication</vt:lpstr>
      <vt:lpstr>Polymorphic Compressed Replication (PCR)</vt:lpstr>
      <vt:lpstr>Abstract User-space Library</vt:lpstr>
      <vt:lpstr>Polymorphic Compressed Replication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Polymorphic Compressed Replication for Columnar Data on Scale-Up Hybrid Memory Systems</dc:title>
  <dc:creator>Mikhail</dc:creator>
  <cp:lastModifiedBy>Mikhail</cp:lastModifiedBy>
  <cp:revision>289</cp:revision>
  <dcterms:created xsi:type="dcterms:W3CDTF">2020-09-16T10:09:27Z</dcterms:created>
  <dcterms:modified xsi:type="dcterms:W3CDTF">2020-09-28T06:54:18Z</dcterms:modified>
</cp:coreProperties>
</file>