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777" r:id="rId4"/>
    <p:sldId id="836" r:id="rId5"/>
    <p:sldId id="813" r:id="rId6"/>
    <p:sldId id="812" r:id="rId7"/>
    <p:sldId id="290" r:id="rId8"/>
    <p:sldId id="820" r:id="rId9"/>
    <p:sldId id="845" r:id="rId10"/>
    <p:sldId id="291" r:id="rId11"/>
    <p:sldId id="846" r:id="rId12"/>
    <p:sldId id="8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8C73"/>
    <a:srgbClr val="FFB69F"/>
    <a:srgbClr val="F6EE00"/>
    <a:srgbClr val="FF0000"/>
    <a:srgbClr val="EABD00"/>
    <a:srgbClr val="953735"/>
    <a:srgbClr val="FFEDE7"/>
    <a:srgbClr val="FFF9F7"/>
    <a:srgbClr val="FFD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1128" autoAdjust="0"/>
  </p:normalViewPr>
  <p:slideViewPr>
    <p:cSldViewPr snapToGrid="0" snapToObjects="1">
      <p:cViewPr>
        <p:scale>
          <a:sx n="50" d="100"/>
          <a:sy n="50" d="100"/>
        </p:scale>
        <p:origin x="7752" y="3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10" d="100"/>
        <a:sy n="110" d="100"/>
      </p:scale>
      <p:origin x="0" y="-32312"/>
    </p:cViewPr>
  </p:sorter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725F-2371-3848-BB75-3B1F8183D87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258C-EE56-F24C-BCE1-E4640E00F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7BE6-6D44-4063-B076-D4A9E446F47C}" type="datetimeFigureOut">
              <a:rPr lang="en-US" smtClean="0"/>
              <a:pPr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949F-35FA-47C2-9229-4CAC943BB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6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0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E219BA-0356-E14E-86EA-EE3C9F7C9522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23C28-28BA-B840-B796-DC65F94AE8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6A84B8-4C26-4349-BA89-0A37FFFA6344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59A09-1247-5F44-8DF0-0F46C05AD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101811-8676-4F42-B71E-85A76344AF0E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1C82F7-4BC0-A74B-9255-204106CEF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4794C6-CBB0-144E-8F59-14EA1D230F4F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5DE79-C7E8-C044-8520-C281C594A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4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76741"/>
            <a:ext cx="6400800" cy="59473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authors, date, place etc.</a:t>
            </a:r>
          </a:p>
        </p:txBody>
      </p:sp>
      <p:pic>
        <p:nvPicPr>
          <p:cNvPr id="7" name="Picture 2" descr="Systems Software Research Grou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8FBC39-F00C-1A4D-9AAB-FEC1B175D5A8}"/>
              </a:ext>
            </a:extLst>
          </p:cNvPr>
          <p:cNvSpPr/>
          <p:nvPr userDrawn="1"/>
        </p:nvSpPr>
        <p:spPr>
          <a:xfrm>
            <a:off x="0" y="6178738"/>
            <a:ext cx="9143999" cy="67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2B868-924D-6844-819B-C16041B55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3780" y="5954809"/>
            <a:ext cx="1443209" cy="59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6B845-2762-9148-9C32-F023B12C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77" y="5978107"/>
            <a:ext cx="2065681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92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92" y="1451768"/>
            <a:ext cx="8229600" cy="46219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9700" y="1143000"/>
            <a:ext cx="8852187" cy="0"/>
          </a:xfrm>
          <a:prstGeom prst="line">
            <a:avLst/>
          </a:prstGeom>
          <a:ln>
            <a:solidFill>
              <a:srgbClr val="95373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8D89F4-30EB-994D-AF48-FED156781596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F885E-0B51-BF4C-8676-D60112F7B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9810A-7A3C-6F40-9678-D25D2059F19F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E4587-F20E-B44D-9DE4-4F3EA1DD3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rgbClr val="95373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CFD70-1316-4F4A-8FDB-2184009CC570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F26AA-AE3F-2745-92C5-2B46090B1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rgbClr val="95373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8B1A0-1A22-0748-B336-C5EAE5C4C6D4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785AE-622E-2D4C-8B9E-7224BAC9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2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92" y="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398" y="1143000"/>
            <a:ext cx="8852187" cy="0"/>
          </a:xfrm>
          <a:prstGeom prst="line">
            <a:avLst/>
          </a:prstGeom>
          <a:ln>
            <a:solidFill>
              <a:srgbClr val="95373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B6C2888-CAAE-5448-82F3-1E41F94BFB0B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45EDF-257A-F14B-808A-8AD5197A0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6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4E92A5-6378-874E-8339-8710EF171917}"/>
              </a:ext>
            </a:extLst>
          </p:cNvPr>
          <p:cNvSpPr/>
          <p:nvPr userDrawn="1"/>
        </p:nvSpPr>
        <p:spPr>
          <a:xfrm>
            <a:off x="6973229" y="6286501"/>
            <a:ext cx="21038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90AA1-BD61-6042-9E98-3DF99FFBB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094" y="6338210"/>
            <a:ext cx="1034793" cy="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5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223578"/>
            <a:ext cx="8852187" cy="0"/>
          </a:xfrm>
          <a:prstGeom prst="line">
            <a:avLst/>
          </a:prstGeom>
          <a:ln>
            <a:solidFill>
              <a:srgbClr val="95373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rg-vt/popcorn-kernel/tree/tso-ad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149" y="1554480"/>
            <a:ext cx="7838902" cy="2776451"/>
          </a:xfrm>
        </p:spPr>
        <p:txBody>
          <a:bodyPr>
            <a:normAutofit/>
          </a:bodyPr>
          <a:lstStyle/>
          <a:p>
            <a:r>
              <a:rPr lang="en-US" b="1" dirty="0"/>
              <a:t>Scaling Shared Memory Multiprocessing Applications in Non-cache-coherent Domains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5A645-36AC-7A40-91E1-900A09B11F11}"/>
              </a:ext>
            </a:extLst>
          </p:cNvPr>
          <p:cNvSpPr/>
          <p:nvPr/>
        </p:nvSpPr>
        <p:spPr>
          <a:xfrm>
            <a:off x="971972" y="4651726"/>
            <a:ext cx="726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/>
              <a:t>Ho-Ren (Jack) Chuang</a:t>
            </a:r>
            <a:r>
              <a:rPr lang="en-US" sz="2000" dirty="0"/>
              <a:t>, Robert Lyerly, Stefan </a:t>
            </a:r>
            <a:r>
              <a:rPr lang="en-US" sz="2000" dirty="0" err="1"/>
              <a:t>Lankes</a:t>
            </a:r>
            <a:r>
              <a:rPr lang="en-US" sz="2000" dirty="0"/>
              <a:t>, </a:t>
            </a:r>
            <a:r>
              <a:rPr lang="en-US" sz="2000" dirty="0" err="1"/>
              <a:t>Binoy</a:t>
            </a:r>
            <a:r>
              <a:rPr lang="en-US" sz="2000" dirty="0"/>
              <a:t> Ravindran</a:t>
            </a:r>
            <a:endParaRPr lang="en-US" sz="1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1F44820-F495-EA41-8346-E98C35B9B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4BD65B-32EB-AA47-8001-3F2A05FDA0B2}"/>
              </a:ext>
            </a:extLst>
          </p:cNvPr>
          <p:cNvSpPr/>
          <p:nvPr/>
        </p:nvSpPr>
        <p:spPr>
          <a:xfrm>
            <a:off x="-1" y="839564"/>
            <a:ext cx="9059333" cy="85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021CD-4793-344E-A82F-6E78E2BED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/>
          <a:stretch/>
        </p:blipFill>
        <p:spPr>
          <a:xfrm>
            <a:off x="62143" y="913749"/>
            <a:ext cx="2609452" cy="17445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C56FD6-5A1A-9E45-AAFB-263991CCE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/>
          <a:stretch/>
        </p:blipFill>
        <p:spPr>
          <a:xfrm>
            <a:off x="62143" y="2845369"/>
            <a:ext cx="2606991" cy="177573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31FFA5-558E-2D43-AAAB-A829E01136CB}"/>
              </a:ext>
            </a:extLst>
          </p:cNvPr>
          <p:cNvSpPr/>
          <p:nvPr/>
        </p:nvSpPr>
        <p:spPr>
          <a:xfrm>
            <a:off x="-1" y="6043181"/>
            <a:ext cx="9144001" cy="814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5574AC0-1FE2-EB41-9F2C-C8D04449B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/>
          <a:stretch/>
        </p:blipFill>
        <p:spPr>
          <a:xfrm>
            <a:off x="30100" y="4901992"/>
            <a:ext cx="2618039" cy="174788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22A7D5BD-522C-A14D-A038-4BC8857441F7}"/>
              </a:ext>
            </a:extLst>
          </p:cNvPr>
          <p:cNvSpPr/>
          <p:nvPr/>
        </p:nvSpPr>
        <p:spPr>
          <a:xfrm>
            <a:off x="612558" y="2527161"/>
            <a:ext cx="1968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(a) EP-C</a:t>
            </a:r>
            <a:endParaRPr lang="en-US" sz="16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8348DF-023C-2547-B299-5AD052462000}"/>
              </a:ext>
            </a:extLst>
          </p:cNvPr>
          <p:cNvSpPr/>
          <p:nvPr/>
        </p:nvSpPr>
        <p:spPr>
          <a:xfrm>
            <a:off x="612558" y="4476020"/>
            <a:ext cx="1925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(d) BT-C</a:t>
            </a:r>
            <a:endParaRPr lang="en-US" sz="1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DC0521-7AA5-6740-AFAF-05B122A95F0F}"/>
              </a:ext>
            </a:extLst>
          </p:cNvPr>
          <p:cNvSpPr/>
          <p:nvPr/>
        </p:nvSpPr>
        <p:spPr>
          <a:xfrm>
            <a:off x="612558" y="6490692"/>
            <a:ext cx="1938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(g) KM</a:t>
            </a:r>
            <a:endParaRPr lang="en-US" sz="16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F2157FE-278C-D642-9EC0-241C647760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/>
          <a:stretch/>
        </p:blipFill>
        <p:spPr>
          <a:xfrm>
            <a:off x="2607133" y="2906220"/>
            <a:ext cx="2604862" cy="17478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380E20C-24FE-0144-A0D8-A1186F2D8F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3855" b="6209"/>
          <a:stretch/>
        </p:blipFill>
        <p:spPr>
          <a:xfrm>
            <a:off x="2581386" y="1052442"/>
            <a:ext cx="2604349" cy="157198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31C8D9A-7B61-E448-9AF4-53797A8156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/>
          <a:stretch/>
        </p:blipFill>
        <p:spPr>
          <a:xfrm>
            <a:off x="2537928" y="4887715"/>
            <a:ext cx="2607316" cy="17764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8B7C95-24C0-E142-856B-D9A6A84312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/>
          <a:stretch/>
        </p:blipFill>
        <p:spPr>
          <a:xfrm>
            <a:off x="5096061" y="4990459"/>
            <a:ext cx="2730852" cy="1839586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54653170-D012-8541-B0E6-243CB87B2A53}"/>
              </a:ext>
            </a:extLst>
          </p:cNvPr>
          <p:cNvSpPr/>
          <p:nvPr/>
        </p:nvSpPr>
        <p:spPr>
          <a:xfrm>
            <a:off x="5681709" y="6491549"/>
            <a:ext cx="2007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</a:t>
            </a:r>
            <a:r>
              <a:rPr lang="en-US" sz="1600" dirty="0" err="1">
                <a:latin typeface="NimbusRomNo9L"/>
              </a:rPr>
              <a:t>i</a:t>
            </a:r>
            <a:r>
              <a:rPr lang="en-US" sz="1600" dirty="0">
                <a:latin typeface="NimbusRomNo9L"/>
              </a:rPr>
              <a:t>) LAVA</a:t>
            </a:r>
            <a:endParaRPr lang="en-US" sz="16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50469C3-18A6-D740-A969-224E9050DCE8}"/>
              </a:ext>
            </a:extLst>
          </p:cNvPr>
          <p:cNvSpPr/>
          <p:nvPr/>
        </p:nvSpPr>
        <p:spPr>
          <a:xfrm>
            <a:off x="2908087" y="2516550"/>
            <a:ext cx="1916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(b) CG-D</a:t>
            </a:r>
            <a:endParaRPr lang="en-US" sz="1600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524020F-68CD-E048-89D5-808C9A3DDD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/>
          <a:stretch/>
        </p:blipFill>
        <p:spPr>
          <a:xfrm>
            <a:off x="5094972" y="2933875"/>
            <a:ext cx="2554521" cy="172982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862EE60-0A2A-0E41-B303-10795B3EFE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/>
          <a:stretch/>
        </p:blipFill>
        <p:spPr>
          <a:xfrm>
            <a:off x="5094972" y="978276"/>
            <a:ext cx="2521937" cy="1656606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3E298DB6-6A3C-3941-B214-1CA65319B982}"/>
              </a:ext>
            </a:extLst>
          </p:cNvPr>
          <p:cNvSpPr/>
          <p:nvPr/>
        </p:nvSpPr>
        <p:spPr>
          <a:xfrm>
            <a:off x="5633486" y="2513305"/>
            <a:ext cx="187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(c) SP-C</a:t>
            </a:r>
            <a:endParaRPr lang="en-US" sz="16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38A69F-2840-504A-B75C-A46B8A048E4A}"/>
              </a:ext>
            </a:extLst>
          </p:cNvPr>
          <p:cNvSpPr/>
          <p:nvPr/>
        </p:nvSpPr>
        <p:spPr>
          <a:xfrm>
            <a:off x="6636949" y="955176"/>
            <a:ext cx="149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Up to 33%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526E0AD-0670-834D-A1CE-2C0A138D9565}"/>
              </a:ext>
            </a:extLst>
          </p:cNvPr>
          <p:cNvCxnSpPr>
            <a:cxnSpLocks/>
          </p:cNvCxnSpPr>
          <p:nvPr/>
        </p:nvCxnSpPr>
        <p:spPr>
          <a:xfrm flipV="1">
            <a:off x="7246244" y="1366312"/>
            <a:ext cx="162402" cy="611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489485A-4497-8B45-ACF4-9DC900FF482C}"/>
              </a:ext>
            </a:extLst>
          </p:cNvPr>
          <p:cNvSpPr/>
          <p:nvPr/>
        </p:nvSpPr>
        <p:spPr>
          <a:xfrm>
            <a:off x="3090626" y="4484823"/>
            <a:ext cx="1979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(e) BLK</a:t>
            </a:r>
            <a:endParaRPr lang="en-US" sz="16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CF50C8F-0129-8142-84A2-BDCE13369358}"/>
              </a:ext>
            </a:extLst>
          </p:cNvPr>
          <p:cNvSpPr/>
          <p:nvPr/>
        </p:nvSpPr>
        <p:spPr>
          <a:xfrm>
            <a:off x="3090625" y="6512757"/>
            <a:ext cx="1876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(h) LUD</a:t>
            </a:r>
            <a:endParaRPr lang="en-US" sz="16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E592F07-AB14-2D46-B00B-C1B546D544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32" y="3045751"/>
            <a:ext cx="1263636" cy="1396985"/>
          </a:xfrm>
          <a:prstGeom prst="rect">
            <a:avLst/>
          </a:prstGeom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645D8EA-AE85-AC4D-B4A0-071935BB2E0F}"/>
              </a:ext>
            </a:extLst>
          </p:cNvPr>
          <p:cNvCxnSpPr>
            <a:cxnSpLocks/>
          </p:cNvCxnSpPr>
          <p:nvPr/>
        </p:nvCxnSpPr>
        <p:spPr>
          <a:xfrm flipV="1">
            <a:off x="8053459" y="3592293"/>
            <a:ext cx="213042" cy="67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32CCA0B-AFF4-A044-AA6C-2F70EC32163E}"/>
              </a:ext>
            </a:extLst>
          </p:cNvPr>
          <p:cNvSpPr/>
          <p:nvPr/>
        </p:nvSpPr>
        <p:spPr>
          <a:xfrm>
            <a:off x="8108956" y="325951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Baseline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1C916A1-33EF-BE4F-8DBF-52BFBFCCA7F0}"/>
              </a:ext>
            </a:extLst>
          </p:cNvPr>
          <p:cNvSpPr/>
          <p:nvPr/>
        </p:nvSpPr>
        <p:spPr>
          <a:xfrm>
            <a:off x="5634996" y="4710033"/>
            <a:ext cx="346312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On average 11%  speedup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59250B-B8A1-DA4B-A597-D6B3BA233356}"/>
              </a:ext>
            </a:extLst>
          </p:cNvPr>
          <p:cNvSpPr/>
          <p:nvPr/>
        </p:nvSpPr>
        <p:spPr>
          <a:xfrm>
            <a:off x="5633486" y="4542033"/>
            <a:ext cx="1901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"/>
              </a:rPr>
              <a:t>(f) HS</a:t>
            </a:r>
            <a:endParaRPr lang="en-US" sz="16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E41FA0-FF5E-F147-984C-826D6992BDDB}"/>
              </a:ext>
            </a:extLst>
          </p:cNvPr>
          <p:cNvSpPr/>
          <p:nvPr/>
        </p:nvSpPr>
        <p:spPr>
          <a:xfrm>
            <a:off x="7524665" y="4211489"/>
            <a:ext cx="927446" cy="25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108" grpId="0"/>
      <p:bldP spid="108" grpId="1"/>
      <p:bldP spid="110" grpId="0" animBg="1"/>
      <p:bldP spid="110" grpId="1" animBg="1"/>
      <p:bldP spid="114" grpId="0" animBg="1"/>
      <p:bldP spid="1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0EFD0-A3AF-1544-A2F4-44F58463FFF3}"/>
              </a:ext>
            </a:extLst>
          </p:cNvPr>
          <p:cNvSpPr/>
          <p:nvPr/>
        </p:nvSpPr>
        <p:spPr>
          <a:xfrm>
            <a:off x="463693" y="1496024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MWPF achieves on average an 11% speedup versus the baseline DSM implementation without modification to application code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Performance in non-cache-coherent domains can be improved while enabling legacy SMP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Infrastructure available as open-source as part of the Popcorn Linux project: </a:t>
            </a:r>
            <a:r>
              <a:rPr lang="en-US" sz="2400" dirty="0">
                <a:hlinkClick r:id="rId3"/>
              </a:rPr>
              <a:t>https://github.com/ssrg-vt/popcorn-kernel/tree/tso-adv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72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the cloud and datacenters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5699" cy="4367893"/>
          </a:xfrm>
        </p:spPr>
        <p:txBody>
          <a:bodyPr>
            <a:normAutofit/>
          </a:bodyPr>
          <a:lstStyle/>
          <a:p>
            <a:r>
              <a:rPr lang="en-US" sz="2800" dirty="0">
                <a:ea typeface="Roboto" panose="02000000000000000000" pitchFamily="2" charset="0"/>
                <a:cs typeface="Roboto" panose="02000000000000000000" pitchFamily="2" charset="0"/>
              </a:rPr>
              <a:t>Specialized hardware</a:t>
            </a:r>
          </a:p>
          <a:p>
            <a:pPr lvl="1"/>
            <a:r>
              <a:rPr lang="en-US" sz="2400" dirty="0"/>
              <a:t>Different ISAs</a:t>
            </a:r>
          </a:p>
          <a:p>
            <a:pPr lvl="1"/>
            <a:r>
              <a:rPr lang="en-US" sz="2400" dirty="0"/>
              <a:t>Non-cache-coherent domains</a:t>
            </a:r>
          </a:p>
          <a:p>
            <a:endParaRPr lang="en-US" dirty="0"/>
          </a:p>
          <a:p>
            <a:r>
              <a:rPr lang="en-US" sz="2800" dirty="0"/>
              <a:t>Clusters of systems integrated via high-speed interconnects</a:t>
            </a:r>
          </a:p>
          <a:p>
            <a:pPr lvl="1"/>
            <a:r>
              <a:rPr lang="en-US" sz="2400" dirty="0"/>
              <a:t>200 Gbps bandwidth with sub- microsecond end-to-end latencies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8" y="3240987"/>
            <a:ext cx="1581981" cy="96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87" y="1734179"/>
            <a:ext cx="1277489" cy="1135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55" y="1530375"/>
            <a:ext cx="1606447" cy="160644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F21046-10F8-0742-BEEB-61D9CB8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D7A48D-4CEA-CA42-A43E-BD4006DD2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743" y="2986018"/>
            <a:ext cx="1298209" cy="1332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6F4C2A-AFBA-DC49-B6D9-C8BDF8BF1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844" y="4286379"/>
            <a:ext cx="1439387" cy="14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18501-9BF1-A14A-9769-BBFFE3A3E70F}"/>
              </a:ext>
            </a:extLst>
          </p:cNvPr>
          <p:cNvSpPr txBox="1"/>
          <p:nvPr/>
        </p:nvSpPr>
        <p:spPr>
          <a:xfrm>
            <a:off x="1231900" y="153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ADF1A-F9FE-D34E-AAD9-DC78E1C82FC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360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r>
              <a:rPr lang="en-US" sz="3600" dirty="0"/>
              <a:t>Distributed Shared Memory (DSM)</a:t>
            </a:r>
          </a:p>
          <a:p>
            <a:pPr marL="914400" lvl="1" indent="-457200"/>
            <a:r>
              <a:rPr lang="en-US" sz="3200" dirty="0"/>
              <a:t>Intensively studied</a:t>
            </a:r>
            <a:r>
              <a:rPr lang="en-US" sz="3200" baseline="30000" dirty="0"/>
              <a:t>[1, 2, 4, 5, 19, 30, 31, 34]</a:t>
            </a:r>
          </a:p>
          <a:p>
            <a:pPr marL="914400" lvl="1" indent="-457200"/>
            <a:r>
              <a:rPr lang="en-US" sz="3200" dirty="0"/>
              <a:t>Enable SMP programming model</a:t>
            </a:r>
          </a:p>
          <a:p>
            <a:pPr marL="514350" indent="-457200"/>
            <a:r>
              <a:rPr lang="en-US" sz="3600" dirty="0"/>
              <a:t>Programmability</a:t>
            </a:r>
          </a:p>
          <a:p>
            <a:pPr marL="857250" lvl="1" indent="-457200"/>
            <a:r>
              <a:rPr lang="en-US" dirty="0"/>
              <a:t>High: run a SMP application as is on a non-cache-coherent setup</a:t>
            </a:r>
          </a:p>
          <a:p>
            <a:pPr marL="857250" lvl="1" indent="-457200"/>
            <a:r>
              <a:rPr lang="en-US" dirty="0"/>
              <a:t>Low: if you have to modify existing SMP application or even rewrite a new application</a:t>
            </a:r>
          </a:p>
          <a:p>
            <a:pPr marL="914400" lvl="1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751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0EFD0-A3AF-1544-A2F4-44F58463FFF3}"/>
              </a:ext>
            </a:extLst>
          </p:cNvPr>
          <p:cNvSpPr/>
          <p:nvPr/>
        </p:nvSpPr>
        <p:spPr>
          <a:xfrm>
            <a:off x="540838" y="1730911"/>
            <a:ext cx="81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support legacy applications, sequential memory consistency (SC) model is widely used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Invalidation-based single-writer multi-reader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Benefits of remote computing power vs DSM overheads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Significant number of invalidation messages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False page sharing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Large number of read page faults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Large synchronization overheads</a:t>
            </a:r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20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DB6D593-8CB2-7E4B-B6C6-A9AAA692F454}"/>
              </a:ext>
            </a:extLst>
          </p:cNvPr>
          <p:cNvSpPr txBox="1">
            <a:spLocks/>
          </p:cNvSpPr>
          <p:nvPr/>
        </p:nvSpPr>
        <p:spPr>
          <a:xfrm>
            <a:off x="352072" y="3012137"/>
            <a:ext cx="8341220" cy="25888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improve performance by leveraging existing programming frameworks and relaxing memory consistency model while enabling high programmability.</a:t>
            </a:r>
          </a:p>
          <a:p>
            <a:pPr marL="0" indent="0">
              <a:buNone/>
            </a:pPr>
            <a:endParaRPr lang="en-US" sz="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F69ED-95DB-E543-A684-596AE7CF9D42}"/>
              </a:ext>
            </a:extLst>
          </p:cNvPr>
          <p:cNvSpPr/>
          <p:nvPr/>
        </p:nvSpPr>
        <p:spPr>
          <a:xfrm>
            <a:off x="352072" y="1862797"/>
            <a:ext cx="8341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NimbusRomNo9L"/>
              </a:rPr>
              <a:t>How can developers target non-cache-coherent systems with both high programmability and high performance?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10041-D8D1-3D41-A9EE-F95EA022B422}"/>
              </a:ext>
            </a:extLst>
          </p:cNvPr>
          <p:cNvSpPr/>
          <p:nvPr/>
        </p:nvSpPr>
        <p:spPr>
          <a:xfrm>
            <a:off x="463693" y="1475511"/>
            <a:ext cx="8236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Parallel programming models</a:t>
            </a:r>
          </a:p>
          <a:p>
            <a:pPr marL="800100" lvl="1" indent="-342900">
              <a:buSzPct val="100000"/>
              <a:buFont typeface="System Font Regular"/>
              <a:buChar char="-"/>
            </a:pPr>
            <a:r>
              <a:rPr lang="en-US" sz="2800" dirty="0"/>
              <a:t>Intel TBB</a:t>
            </a:r>
            <a:r>
              <a:rPr lang="en-US" sz="2800" baseline="30000" dirty="0"/>
              <a:t>[154]</a:t>
            </a:r>
            <a:r>
              <a:rPr lang="en-US" sz="2800" dirty="0"/>
              <a:t>, Intel </a:t>
            </a:r>
            <a:r>
              <a:rPr lang="en-US" sz="2800" dirty="0" err="1"/>
              <a:t>Cilk</a:t>
            </a:r>
            <a:r>
              <a:rPr lang="en-US" sz="2800" baseline="30000" dirty="0"/>
              <a:t>[153]</a:t>
            </a:r>
            <a:r>
              <a:rPr lang="en-US" sz="2800" dirty="0"/>
              <a:t>, and OpenMP</a:t>
            </a:r>
            <a:r>
              <a:rPr lang="en-US" sz="2800" baseline="30000" dirty="0"/>
              <a:t>[54]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A73CBE-4019-BF4D-9658-9C9638C5ED75}"/>
              </a:ext>
            </a:extLst>
          </p:cNvPr>
          <p:cNvCxnSpPr>
            <a:cxnSpLocks/>
          </p:cNvCxnSpPr>
          <p:nvPr/>
        </p:nvCxnSpPr>
        <p:spPr>
          <a:xfrm>
            <a:off x="558157" y="3948902"/>
            <a:ext cx="11956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BAB00D-0489-DE45-AE5C-CCA2B2EB9CAB}"/>
              </a:ext>
            </a:extLst>
          </p:cNvPr>
          <p:cNvCxnSpPr>
            <a:cxnSpLocks/>
          </p:cNvCxnSpPr>
          <p:nvPr/>
        </p:nvCxnSpPr>
        <p:spPr>
          <a:xfrm>
            <a:off x="558157" y="5017152"/>
            <a:ext cx="8141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CE6D6-F2F0-8C4E-8296-9F029DB7082B}"/>
              </a:ext>
            </a:extLst>
          </p:cNvPr>
          <p:cNvSpPr/>
          <p:nvPr/>
        </p:nvSpPr>
        <p:spPr>
          <a:xfrm>
            <a:off x="7520920" y="4971210"/>
            <a:ext cx="1172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Execution order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8B96F-0636-9C43-93F3-30B31BA1BB8B}"/>
              </a:ext>
            </a:extLst>
          </p:cNvPr>
          <p:cNvSpPr/>
          <p:nvPr/>
        </p:nvSpPr>
        <p:spPr>
          <a:xfrm>
            <a:off x="743228" y="3963899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Serial phase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F4D86B-3A8A-8349-9E6D-D98E2D6E2897}"/>
              </a:ext>
            </a:extLst>
          </p:cNvPr>
          <p:cNvSpPr/>
          <p:nvPr/>
        </p:nvSpPr>
        <p:spPr>
          <a:xfrm>
            <a:off x="1948475" y="4518192"/>
            <a:ext cx="1555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Parallel phase</a:t>
            </a:r>
          </a:p>
          <a:p>
            <a:pPr algn="ctr"/>
            <a:r>
              <a:rPr lang="en-US" sz="1200" dirty="0"/>
              <a:t>(work-sharing region)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96DD97-59BA-EC45-82EE-C3C3F27C74CE}"/>
              </a:ext>
            </a:extLst>
          </p:cNvPr>
          <p:cNvCxnSpPr>
            <a:cxnSpLocks/>
          </p:cNvCxnSpPr>
          <p:nvPr/>
        </p:nvCxnSpPr>
        <p:spPr>
          <a:xfrm>
            <a:off x="1753784" y="3948902"/>
            <a:ext cx="597822" cy="2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494778-B8EF-5341-A304-02225C206864}"/>
              </a:ext>
            </a:extLst>
          </p:cNvPr>
          <p:cNvCxnSpPr>
            <a:cxnSpLocks/>
          </p:cNvCxnSpPr>
          <p:nvPr/>
        </p:nvCxnSpPr>
        <p:spPr>
          <a:xfrm>
            <a:off x="1753784" y="3948902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2542377-F46E-A842-94AF-DACE196F47C1}"/>
              </a:ext>
            </a:extLst>
          </p:cNvPr>
          <p:cNvCxnSpPr>
            <a:cxnSpLocks/>
          </p:cNvCxnSpPr>
          <p:nvPr/>
        </p:nvCxnSpPr>
        <p:spPr>
          <a:xfrm flipV="1">
            <a:off x="1753784" y="3530416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A55E454-C0BD-1248-989F-CEDEA1E4D21B}"/>
              </a:ext>
            </a:extLst>
          </p:cNvPr>
          <p:cNvSpPr/>
          <p:nvPr/>
        </p:nvSpPr>
        <p:spPr>
          <a:xfrm>
            <a:off x="1753784" y="39208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163BB5-21FE-6849-96F1-DE81FDC6E7D5}"/>
              </a:ext>
            </a:extLst>
          </p:cNvPr>
          <p:cNvCxnSpPr>
            <a:cxnSpLocks/>
          </p:cNvCxnSpPr>
          <p:nvPr/>
        </p:nvCxnSpPr>
        <p:spPr>
          <a:xfrm>
            <a:off x="2351606" y="3530416"/>
            <a:ext cx="749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8CE748-81C7-1443-A716-9593F71AD9B1}"/>
              </a:ext>
            </a:extLst>
          </p:cNvPr>
          <p:cNvCxnSpPr/>
          <p:nvPr/>
        </p:nvCxnSpPr>
        <p:spPr>
          <a:xfrm>
            <a:off x="2346156" y="3951544"/>
            <a:ext cx="752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BC819D-DA25-4A42-B017-EACC767043B6}"/>
              </a:ext>
            </a:extLst>
          </p:cNvPr>
          <p:cNvCxnSpPr/>
          <p:nvPr/>
        </p:nvCxnSpPr>
        <p:spPr>
          <a:xfrm>
            <a:off x="2348566" y="4368428"/>
            <a:ext cx="752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A9DD35D-733E-A849-A5BC-2DDDA0F7BDDB}"/>
              </a:ext>
            </a:extLst>
          </p:cNvPr>
          <p:cNvSpPr/>
          <p:nvPr/>
        </p:nvSpPr>
        <p:spPr>
          <a:xfrm>
            <a:off x="2529737" y="3444288"/>
            <a:ext cx="400663" cy="188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9AF1ED-B48C-CA46-892A-1740D029BB00}"/>
              </a:ext>
            </a:extLst>
          </p:cNvPr>
          <p:cNvSpPr/>
          <p:nvPr/>
        </p:nvSpPr>
        <p:spPr>
          <a:xfrm>
            <a:off x="2529500" y="3854554"/>
            <a:ext cx="400663" cy="1965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A0837A-B786-9143-BBF0-B0C0C835B2B2}"/>
              </a:ext>
            </a:extLst>
          </p:cNvPr>
          <p:cNvSpPr/>
          <p:nvPr/>
        </p:nvSpPr>
        <p:spPr>
          <a:xfrm>
            <a:off x="2529500" y="4275758"/>
            <a:ext cx="400663" cy="1964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AEFE98-565A-EA45-8598-7BFA114D96A5}"/>
              </a:ext>
            </a:extLst>
          </p:cNvPr>
          <p:cNvCxnSpPr>
            <a:cxnSpLocks/>
          </p:cNvCxnSpPr>
          <p:nvPr/>
        </p:nvCxnSpPr>
        <p:spPr>
          <a:xfrm flipH="1">
            <a:off x="3696904" y="3948739"/>
            <a:ext cx="4263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14B84FE-CF7C-9A45-8622-4300BDE24404}"/>
              </a:ext>
            </a:extLst>
          </p:cNvPr>
          <p:cNvCxnSpPr>
            <a:cxnSpLocks/>
          </p:cNvCxnSpPr>
          <p:nvPr/>
        </p:nvCxnSpPr>
        <p:spPr>
          <a:xfrm flipH="1">
            <a:off x="3099081" y="3948739"/>
            <a:ext cx="597822" cy="2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AE863B7-90DF-0B4F-8AF0-531EB1575376}"/>
              </a:ext>
            </a:extLst>
          </p:cNvPr>
          <p:cNvCxnSpPr>
            <a:cxnSpLocks/>
          </p:cNvCxnSpPr>
          <p:nvPr/>
        </p:nvCxnSpPr>
        <p:spPr>
          <a:xfrm flipH="1">
            <a:off x="3099081" y="3948739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A5D3C3D-01AF-B84C-89AD-36296371D963}"/>
              </a:ext>
            </a:extLst>
          </p:cNvPr>
          <p:cNvCxnSpPr>
            <a:cxnSpLocks/>
          </p:cNvCxnSpPr>
          <p:nvPr/>
        </p:nvCxnSpPr>
        <p:spPr>
          <a:xfrm flipH="1" flipV="1">
            <a:off x="3099081" y="3530253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E70D0758-C90B-2544-B563-DDE73112DF85}"/>
              </a:ext>
            </a:extLst>
          </p:cNvPr>
          <p:cNvSpPr/>
          <p:nvPr/>
        </p:nvSpPr>
        <p:spPr>
          <a:xfrm flipH="1">
            <a:off x="3651184" y="392067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5F8186-82A5-3E41-AFA1-39ABF237DFAD}"/>
              </a:ext>
            </a:extLst>
          </p:cNvPr>
          <p:cNvSpPr/>
          <p:nvPr/>
        </p:nvSpPr>
        <p:spPr>
          <a:xfrm>
            <a:off x="2388029" y="3353988"/>
            <a:ext cx="669177" cy="117483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A7A152B-FC87-5A4F-BFD6-3BE5816EEC26}"/>
              </a:ext>
            </a:extLst>
          </p:cNvPr>
          <p:cNvCxnSpPr/>
          <p:nvPr/>
        </p:nvCxnSpPr>
        <p:spPr>
          <a:xfrm>
            <a:off x="4005020" y="3948625"/>
            <a:ext cx="752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B2A29C18-6E7E-FA47-BA41-5C7DB6B83C5E}"/>
              </a:ext>
            </a:extLst>
          </p:cNvPr>
          <p:cNvSpPr/>
          <p:nvPr/>
        </p:nvSpPr>
        <p:spPr>
          <a:xfrm>
            <a:off x="3747389" y="3963622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Serial phase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83E99B-06AD-6445-931F-B12CFB5F510D}"/>
              </a:ext>
            </a:extLst>
          </p:cNvPr>
          <p:cNvCxnSpPr>
            <a:cxnSpLocks/>
          </p:cNvCxnSpPr>
          <p:nvPr/>
        </p:nvCxnSpPr>
        <p:spPr>
          <a:xfrm>
            <a:off x="4757945" y="3948625"/>
            <a:ext cx="597822" cy="2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7998EE2-DCF0-424D-AAF8-2A79223892A0}"/>
              </a:ext>
            </a:extLst>
          </p:cNvPr>
          <p:cNvCxnSpPr>
            <a:cxnSpLocks/>
          </p:cNvCxnSpPr>
          <p:nvPr/>
        </p:nvCxnSpPr>
        <p:spPr>
          <a:xfrm>
            <a:off x="4757945" y="3948625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9B934B-B602-2D47-9217-CD9D597BA284}"/>
              </a:ext>
            </a:extLst>
          </p:cNvPr>
          <p:cNvCxnSpPr>
            <a:cxnSpLocks/>
          </p:cNvCxnSpPr>
          <p:nvPr/>
        </p:nvCxnSpPr>
        <p:spPr>
          <a:xfrm flipV="1">
            <a:off x="4757945" y="3530139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5C1193AF-7C04-D04E-90DB-DA54D52B358E}"/>
              </a:ext>
            </a:extLst>
          </p:cNvPr>
          <p:cNvSpPr/>
          <p:nvPr/>
        </p:nvSpPr>
        <p:spPr>
          <a:xfrm>
            <a:off x="4757945" y="39205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13EBB2-18D1-F645-BF6C-F903014B3E2A}"/>
              </a:ext>
            </a:extLst>
          </p:cNvPr>
          <p:cNvCxnSpPr>
            <a:cxnSpLocks/>
          </p:cNvCxnSpPr>
          <p:nvPr/>
        </p:nvCxnSpPr>
        <p:spPr>
          <a:xfrm>
            <a:off x="5355767" y="3530139"/>
            <a:ext cx="749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B0FF64-5082-E141-9D50-75E275F0F885}"/>
              </a:ext>
            </a:extLst>
          </p:cNvPr>
          <p:cNvCxnSpPr/>
          <p:nvPr/>
        </p:nvCxnSpPr>
        <p:spPr>
          <a:xfrm>
            <a:off x="5350317" y="3951267"/>
            <a:ext cx="752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F4F48CF-A7AB-9C46-8F0D-660FE7C8C9DB}"/>
              </a:ext>
            </a:extLst>
          </p:cNvPr>
          <p:cNvCxnSpPr/>
          <p:nvPr/>
        </p:nvCxnSpPr>
        <p:spPr>
          <a:xfrm>
            <a:off x="5352727" y="4368151"/>
            <a:ext cx="7529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24C828FA-C10B-EF4E-803D-9A0893282C96}"/>
              </a:ext>
            </a:extLst>
          </p:cNvPr>
          <p:cNvSpPr/>
          <p:nvPr/>
        </p:nvSpPr>
        <p:spPr>
          <a:xfrm>
            <a:off x="5533898" y="3444011"/>
            <a:ext cx="400663" cy="188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38AED3-05A4-F442-9291-78E952A8DD12}"/>
              </a:ext>
            </a:extLst>
          </p:cNvPr>
          <p:cNvSpPr/>
          <p:nvPr/>
        </p:nvSpPr>
        <p:spPr>
          <a:xfrm>
            <a:off x="5533661" y="3854277"/>
            <a:ext cx="400663" cy="1965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D4539D-6788-9A46-A864-9200437E6562}"/>
              </a:ext>
            </a:extLst>
          </p:cNvPr>
          <p:cNvSpPr/>
          <p:nvPr/>
        </p:nvSpPr>
        <p:spPr>
          <a:xfrm>
            <a:off x="5533661" y="4275481"/>
            <a:ext cx="400663" cy="1964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16A79AF-D024-6840-8C8D-7CE4C1122E45}"/>
              </a:ext>
            </a:extLst>
          </p:cNvPr>
          <p:cNvCxnSpPr>
            <a:cxnSpLocks/>
          </p:cNvCxnSpPr>
          <p:nvPr/>
        </p:nvCxnSpPr>
        <p:spPr>
          <a:xfrm flipH="1">
            <a:off x="6701065" y="3948462"/>
            <a:ext cx="4263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0B0284B-3DDF-6041-93E2-963B3CCFA66E}"/>
              </a:ext>
            </a:extLst>
          </p:cNvPr>
          <p:cNvCxnSpPr>
            <a:cxnSpLocks/>
          </p:cNvCxnSpPr>
          <p:nvPr/>
        </p:nvCxnSpPr>
        <p:spPr>
          <a:xfrm flipH="1">
            <a:off x="6103242" y="3948462"/>
            <a:ext cx="597822" cy="2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BD397A-F8CA-D247-BDE8-FFC4D1D709FC}"/>
              </a:ext>
            </a:extLst>
          </p:cNvPr>
          <p:cNvCxnSpPr>
            <a:cxnSpLocks/>
          </p:cNvCxnSpPr>
          <p:nvPr/>
        </p:nvCxnSpPr>
        <p:spPr>
          <a:xfrm flipH="1">
            <a:off x="6103242" y="3948462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7ECDE30-DC47-144E-8945-AACC69209E6F}"/>
              </a:ext>
            </a:extLst>
          </p:cNvPr>
          <p:cNvCxnSpPr>
            <a:cxnSpLocks/>
          </p:cNvCxnSpPr>
          <p:nvPr/>
        </p:nvCxnSpPr>
        <p:spPr>
          <a:xfrm flipH="1" flipV="1">
            <a:off x="6103242" y="3529976"/>
            <a:ext cx="597822" cy="41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3C36D0C-1507-D94B-A827-4620D67E18F7}"/>
              </a:ext>
            </a:extLst>
          </p:cNvPr>
          <p:cNvSpPr/>
          <p:nvPr/>
        </p:nvSpPr>
        <p:spPr>
          <a:xfrm flipH="1">
            <a:off x="6655345" y="39203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4D8110-4975-1E40-B68F-EF0E40A02E0D}"/>
              </a:ext>
            </a:extLst>
          </p:cNvPr>
          <p:cNvSpPr/>
          <p:nvPr/>
        </p:nvSpPr>
        <p:spPr>
          <a:xfrm>
            <a:off x="5392190" y="3353711"/>
            <a:ext cx="669177" cy="117483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ECB1185-86E4-D540-B1A8-D780F0B55EE1}"/>
              </a:ext>
            </a:extLst>
          </p:cNvPr>
          <p:cNvCxnSpPr>
            <a:cxnSpLocks/>
          </p:cNvCxnSpPr>
          <p:nvPr/>
        </p:nvCxnSpPr>
        <p:spPr>
          <a:xfrm flipH="1">
            <a:off x="7188450" y="3949366"/>
            <a:ext cx="4991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5E5050D6-2178-7846-BA96-76FEE02FD6D4}"/>
              </a:ext>
            </a:extLst>
          </p:cNvPr>
          <p:cNvSpPr/>
          <p:nvPr/>
        </p:nvSpPr>
        <p:spPr>
          <a:xfrm>
            <a:off x="6694150" y="3994640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Serial phase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0924D44-F3C7-5A41-A39C-00AEDAD512AF}"/>
              </a:ext>
            </a:extLst>
          </p:cNvPr>
          <p:cNvSpPr/>
          <p:nvPr/>
        </p:nvSpPr>
        <p:spPr>
          <a:xfrm>
            <a:off x="4948968" y="4548517"/>
            <a:ext cx="1555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Parallel phase</a:t>
            </a:r>
          </a:p>
          <a:p>
            <a:pPr algn="ctr"/>
            <a:r>
              <a:rPr lang="en-US" sz="1200" dirty="0"/>
              <a:t>(work-sharing region)</a:t>
            </a:r>
          </a:p>
        </p:txBody>
      </p:sp>
    </p:spTree>
    <p:extLst>
      <p:ext uri="{BB962C8B-B14F-4D97-AF65-F5344CB8AC3E}">
        <p14:creationId xmlns:p14="http://schemas.microsoft.com/office/powerpoint/2010/main" val="187559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4854B2-6B6C-B949-9B30-0CEED589D0F8}"/>
              </a:ext>
            </a:extLst>
          </p:cNvPr>
          <p:cNvSpPr/>
          <p:nvPr/>
        </p:nvSpPr>
        <p:spPr>
          <a:xfrm>
            <a:off x="6928441" y="3118802"/>
            <a:ext cx="1096152" cy="131064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90356-D796-D04C-8FBB-CE2F9C8D46FB}"/>
              </a:ext>
            </a:extLst>
          </p:cNvPr>
          <p:cNvSpPr/>
          <p:nvPr/>
        </p:nvSpPr>
        <p:spPr>
          <a:xfrm>
            <a:off x="2243057" y="5487936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MW Parallel Phase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4D1E8-E51F-5A40-ABF7-0166B4768DD9}"/>
              </a:ext>
            </a:extLst>
          </p:cNvPr>
          <p:cNvSpPr/>
          <p:nvPr/>
        </p:nvSpPr>
        <p:spPr>
          <a:xfrm>
            <a:off x="4837981" y="5519605"/>
            <a:ext cx="208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MW Merging Phase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AA83F-2BBC-E54C-B182-929D2D8CD665}"/>
              </a:ext>
            </a:extLst>
          </p:cNvPr>
          <p:cNvSpPr/>
          <p:nvPr/>
        </p:nvSpPr>
        <p:spPr>
          <a:xfrm>
            <a:off x="3255601" y="4330886"/>
            <a:ext cx="2743200" cy="34239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BD84B-0C6D-6548-B923-A2F090B69C83}"/>
              </a:ext>
            </a:extLst>
          </p:cNvPr>
          <p:cNvSpPr/>
          <p:nvPr/>
        </p:nvSpPr>
        <p:spPr>
          <a:xfrm>
            <a:off x="3408001" y="4483286"/>
            <a:ext cx="2743200" cy="34239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C115A0-17F5-4841-AF38-4FE50DDA39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37756" y="3230379"/>
            <a:ext cx="7010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15AE0-9438-5545-B98E-9E0E183F001D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934954" y="4386458"/>
            <a:ext cx="7013651" cy="534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14E095-F9A9-704B-B79F-DFC7585CF528}"/>
              </a:ext>
            </a:extLst>
          </p:cNvPr>
          <p:cNvCxnSpPr>
            <a:cxnSpLocks/>
          </p:cNvCxnSpPr>
          <p:nvPr/>
        </p:nvCxnSpPr>
        <p:spPr>
          <a:xfrm>
            <a:off x="1966672" y="3049561"/>
            <a:ext cx="0" cy="151152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31CA5-E5CF-9F43-B539-839C5CB2B1B7}"/>
              </a:ext>
            </a:extLst>
          </p:cNvPr>
          <p:cNvSpPr/>
          <p:nvPr/>
        </p:nvSpPr>
        <p:spPr>
          <a:xfrm>
            <a:off x="1216982" y="4527532"/>
            <a:ext cx="1819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Work-sharing begin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ACB13-2A5D-3640-B9B6-D83B18D0E49E}"/>
              </a:ext>
            </a:extLst>
          </p:cNvPr>
          <p:cNvSpPr txBox="1"/>
          <p:nvPr/>
        </p:nvSpPr>
        <p:spPr>
          <a:xfrm>
            <a:off x="155169" y="3061102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Times" charset="0"/>
                <a:ea typeface="Times" charset="0"/>
                <a:cs typeface="Times" charset="0"/>
              </a:rPr>
              <a:t>Node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D1868-0698-B64A-B4ED-17F0B17AC6C3}"/>
              </a:ext>
            </a:extLst>
          </p:cNvPr>
          <p:cNvSpPr txBox="1"/>
          <p:nvPr/>
        </p:nvSpPr>
        <p:spPr>
          <a:xfrm>
            <a:off x="152367" y="4222529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Times" charset="0"/>
                <a:ea typeface="Times" charset="0"/>
                <a:cs typeface="Times" charset="0"/>
              </a:rPr>
              <a:t>Node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C4D089-9C9C-DA4D-B661-5D07561A53A8}"/>
              </a:ext>
            </a:extLst>
          </p:cNvPr>
          <p:cNvSpPr/>
          <p:nvPr/>
        </p:nvSpPr>
        <p:spPr>
          <a:xfrm>
            <a:off x="7948605" y="4247958"/>
            <a:ext cx="506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" pitchFamily="2" charset="0"/>
              </a:rPr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FE4A22-1E6B-524E-8D99-8E419A60C790}"/>
              </a:ext>
            </a:extLst>
          </p:cNvPr>
          <p:cNvGrpSpPr/>
          <p:nvPr/>
        </p:nvGrpSpPr>
        <p:grpSpPr>
          <a:xfrm>
            <a:off x="1925917" y="1294561"/>
            <a:ext cx="1191550" cy="338554"/>
            <a:chOff x="6620527" y="589029"/>
            <a:chExt cx="1191550" cy="33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4F874F-8DC1-F141-B153-57B66773F2E6}"/>
                </a:ext>
              </a:extLst>
            </p:cNvPr>
            <p:cNvSpPr/>
            <p:nvPr/>
          </p:nvSpPr>
          <p:spPr>
            <a:xfrm>
              <a:off x="6620527" y="657688"/>
              <a:ext cx="185351" cy="1918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7AD229-4D66-5E43-A67D-899E19D43ACB}"/>
                </a:ext>
              </a:extLst>
            </p:cNvPr>
            <p:cNvSpPr txBox="1"/>
            <p:nvPr/>
          </p:nvSpPr>
          <p:spPr>
            <a:xfrm>
              <a:off x="6816292" y="589029"/>
              <a:ext cx="995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charset="0"/>
                  <a:ea typeface="Times" charset="0"/>
                  <a:cs typeface="Times" charset="0"/>
                </a:rPr>
                <a:t>Exclusive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E69591-4D82-394C-B9E6-DFCA4363D6A6}"/>
              </a:ext>
            </a:extLst>
          </p:cNvPr>
          <p:cNvGrpSpPr/>
          <p:nvPr/>
        </p:nvGrpSpPr>
        <p:grpSpPr>
          <a:xfrm>
            <a:off x="3258753" y="1291919"/>
            <a:ext cx="952677" cy="338554"/>
            <a:chOff x="6620526" y="1220900"/>
            <a:chExt cx="952677" cy="33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AD29E8-3EE7-A240-9928-76ADD1789227}"/>
                </a:ext>
              </a:extLst>
            </p:cNvPr>
            <p:cNvSpPr/>
            <p:nvPr/>
          </p:nvSpPr>
          <p:spPr>
            <a:xfrm>
              <a:off x="6620526" y="1292201"/>
              <a:ext cx="185351" cy="1918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26A0D3-00FF-4546-82CD-EE9482C7B8BE}"/>
                </a:ext>
              </a:extLst>
            </p:cNvPr>
            <p:cNvSpPr txBox="1"/>
            <p:nvPr/>
          </p:nvSpPr>
          <p:spPr>
            <a:xfrm>
              <a:off x="6817868" y="1220900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charset="0"/>
                  <a:ea typeface="Times" charset="0"/>
                  <a:cs typeface="Times" charset="0"/>
                </a:rPr>
                <a:t>Shared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D306B7E-1ABB-D246-BE65-FE075F3F7EE9}"/>
              </a:ext>
            </a:extLst>
          </p:cNvPr>
          <p:cNvSpPr/>
          <p:nvPr/>
        </p:nvSpPr>
        <p:spPr>
          <a:xfrm>
            <a:off x="2578557" y="3137606"/>
            <a:ext cx="185351" cy="191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9D792F-0DF2-5445-8019-171DD305BAC6}"/>
              </a:ext>
            </a:extLst>
          </p:cNvPr>
          <p:cNvSpPr txBox="1"/>
          <p:nvPr/>
        </p:nvSpPr>
        <p:spPr>
          <a:xfrm>
            <a:off x="1917129" y="320158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W2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F0C097-465E-2C4C-9B2B-2A908A71A5BC}"/>
              </a:ext>
            </a:extLst>
          </p:cNvPr>
          <p:cNvSpPr txBox="1"/>
          <p:nvPr/>
        </p:nvSpPr>
        <p:spPr>
          <a:xfrm>
            <a:off x="3264394" y="31902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W5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4C8300-FADC-8D4F-83A8-AA75D43F0457}"/>
              </a:ext>
            </a:extLst>
          </p:cNvPr>
          <p:cNvSpPr txBox="1"/>
          <p:nvPr/>
        </p:nvSpPr>
        <p:spPr>
          <a:xfrm>
            <a:off x="2471575" y="4085105"/>
            <a:ext cx="580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 W4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92C677-6477-CA42-B854-77D9CDBD8076}"/>
              </a:ext>
            </a:extLst>
          </p:cNvPr>
          <p:cNvGrpSpPr/>
          <p:nvPr/>
        </p:nvGrpSpPr>
        <p:grpSpPr>
          <a:xfrm>
            <a:off x="121019" y="1609468"/>
            <a:ext cx="1785616" cy="338554"/>
            <a:chOff x="10189526" y="828724"/>
            <a:chExt cx="1785616" cy="3385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AED80-B199-8D42-86A5-B1F5E914EE4B}"/>
                </a:ext>
              </a:extLst>
            </p:cNvPr>
            <p:cNvSpPr/>
            <p:nvPr/>
          </p:nvSpPr>
          <p:spPr>
            <a:xfrm>
              <a:off x="10189526" y="897490"/>
              <a:ext cx="185351" cy="191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0579F0-68D3-CC49-A050-26AB7E77179B}"/>
                </a:ext>
              </a:extLst>
            </p:cNvPr>
            <p:cNvSpPr/>
            <p:nvPr/>
          </p:nvSpPr>
          <p:spPr>
            <a:xfrm>
              <a:off x="10381436" y="828724"/>
              <a:ext cx="1593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" charset="0"/>
                  <a:ea typeface="Times" charset="0"/>
                  <a:cs typeface="Times" charset="0"/>
                </a:rPr>
                <a:t>Copy of the page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0A5B35D-1A2E-7245-A045-F56450268205}"/>
              </a:ext>
            </a:extLst>
          </p:cNvPr>
          <p:cNvSpPr/>
          <p:nvPr/>
        </p:nvSpPr>
        <p:spPr>
          <a:xfrm>
            <a:off x="2361720" y="3256665"/>
            <a:ext cx="185351" cy="191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DF3E3A-01F7-D840-9AE9-74589C215D68}"/>
              </a:ext>
            </a:extLst>
          </p:cNvPr>
          <p:cNvSpPr txBox="1"/>
          <p:nvPr/>
        </p:nvSpPr>
        <p:spPr>
          <a:xfrm>
            <a:off x="3644808" y="4091573"/>
            <a:ext cx="580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 W6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128498-E4C9-184C-889D-406367C132C6}"/>
              </a:ext>
            </a:extLst>
          </p:cNvPr>
          <p:cNvSpPr/>
          <p:nvPr/>
        </p:nvSpPr>
        <p:spPr>
          <a:xfrm>
            <a:off x="999040" y="3143985"/>
            <a:ext cx="185351" cy="191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1DD14E3-6F15-4040-AF3D-FC38EF8CAFA7}"/>
              </a:ext>
            </a:extLst>
          </p:cNvPr>
          <p:cNvSpPr/>
          <p:nvPr/>
        </p:nvSpPr>
        <p:spPr>
          <a:xfrm>
            <a:off x="999040" y="4287217"/>
            <a:ext cx="185351" cy="191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D01661-9F58-4248-8C05-BDC7086AE0B0}"/>
              </a:ext>
            </a:extLst>
          </p:cNvPr>
          <p:cNvCxnSpPr>
            <a:cxnSpLocks/>
          </p:cNvCxnSpPr>
          <p:nvPr/>
        </p:nvCxnSpPr>
        <p:spPr>
          <a:xfrm>
            <a:off x="4445782" y="3057842"/>
            <a:ext cx="0" cy="151152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F1AE6-1CEA-B441-A3E4-EFE294FFB940}"/>
              </a:ext>
            </a:extLst>
          </p:cNvPr>
          <p:cNvSpPr/>
          <p:nvPr/>
        </p:nvSpPr>
        <p:spPr>
          <a:xfrm>
            <a:off x="3304388" y="4512514"/>
            <a:ext cx="2319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MW merging phase begin</a:t>
            </a:r>
            <a:endParaRPr lang="en-US" sz="1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BA5720-0EDC-334F-90A7-326D35392E88}"/>
              </a:ext>
            </a:extLst>
          </p:cNvPr>
          <p:cNvSpPr/>
          <p:nvPr/>
        </p:nvSpPr>
        <p:spPr>
          <a:xfrm>
            <a:off x="6034919" y="4519951"/>
            <a:ext cx="2158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MW merging phase end</a:t>
            </a:r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4C2E0-040C-5743-BE47-B74B7CB6694F}"/>
              </a:ext>
            </a:extLst>
          </p:cNvPr>
          <p:cNvSpPr/>
          <p:nvPr/>
        </p:nvSpPr>
        <p:spPr>
          <a:xfrm>
            <a:off x="5662498" y="4735346"/>
            <a:ext cx="2885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(Barrier end / Work-sharing end)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FB53E1-DCA0-6A43-8049-2652288E2AF8}"/>
              </a:ext>
            </a:extLst>
          </p:cNvPr>
          <p:cNvSpPr txBox="1"/>
          <p:nvPr/>
        </p:nvSpPr>
        <p:spPr>
          <a:xfrm>
            <a:off x="7295621" y="4094934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(Default-owner node)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D87AE85-F4AC-FC43-AF5A-A8FFC38298EC}"/>
              </a:ext>
            </a:extLst>
          </p:cNvPr>
          <p:cNvGrpSpPr/>
          <p:nvPr/>
        </p:nvGrpSpPr>
        <p:grpSpPr>
          <a:xfrm>
            <a:off x="121019" y="1952025"/>
            <a:ext cx="716028" cy="338554"/>
            <a:chOff x="10189526" y="828724"/>
            <a:chExt cx="716028" cy="33855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1F757AA-A04F-0344-BE53-A334AB691B10}"/>
                </a:ext>
              </a:extLst>
            </p:cNvPr>
            <p:cNvSpPr/>
            <p:nvPr/>
          </p:nvSpPr>
          <p:spPr>
            <a:xfrm>
              <a:off x="10189526" y="897490"/>
              <a:ext cx="185351" cy="1918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432E4CF-ABF7-E849-AEB6-D902775ABC85}"/>
                </a:ext>
              </a:extLst>
            </p:cNvPr>
            <p:cNvSpPr/>
            <p:nvPr/>
          </p:nvSpPr>
          <p:spPr>
            <a:xfrm>
              <a:off x="10381436" y="828724"/>
              <a:ext cx="524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" charset="0"/>
                  <a:ea typeface="Times" charset="0"/>
                  <a:cs typeface="Times" charset="0"/>
                </a:rPr>
                <a:t>Diff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AA3C91C-CFCB-AD45-92D8-7BB772319D46}"/>
              </a:ext>
            </a:extLst>
          </p:cNvPr>
          <p:cNvSpPr/>
          <p:nvPr/>
        </p:nvSpPr>
        <p:spPr>
          <a:xfrm>
            <a:off x="5696724" y="3277153"/>
            <a:ext cx="185351" cy="1918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3A2E67-C333-AB49-B3CD-9CA0F2D031F8}"/>
              </a:ext>
            </a:extLst>
          </p:cNvPr>
          <p:cNvSpPr/>
          <p:nvPr/>
        </p:nvSpPr>
        <p:spPr>
          <a:xfrm>
            <a:off x="4589236" y="3273242"/>
            <a:ext cx="185351" cy="191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27365-196C-6449-93A4-8AE678FDB8A7}"/>
              </a:ext>
            </a:extLst>
          </p:cNvPr>
          <p:cNvSpPr txBox="1"/>
          <p:nvPr/>
        </p:nvSpPr>
        <p:spPr>
          <a:xfrm>
            <a:off x="4731340" y="3206349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XOR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3D7484-379E-434C-93BA-1E6012291828}"/>
              </a:ext>
            </a:extLst>
          </p:cNvPr>
          <p:cNvSpPr/>
          <p:nvPr/>
        </p:nvSpPr>
        <p:spPr>
          <a:xfrm>
            <a:off x="5272088" y="3273242"/>
            <a:ext cx="185351" cy="191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C290BE-233D-164A-9574-A2E6432FB0EE}"/>
              </a:ext>
            </a:extLst>
          </p:cNvPr>
          <p:cNvSpPr txBox="1"/>
          <p:nvPr/>
        </p:nvSpPr>
        <p:spPr>
          <a:xfrm>
            <a:off x="5419684" y="3199903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=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FE68FF-84E2-4642-A39B-4627F868A2FC}"/>
              </a:ext>
            </a:extLst>
          </p:cNvPr>
          <p:cNvSpPr/>
          <p:nvPr/>
        </p:nvSpPr>
        <p:spPr>
          <a:xfrm>
            <a:off x="6101072" y="4162215"/>
            <a:ext cx="185351" cy="1918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19E042-DB2B-DE4C-B789-35394131EAC8}"/>
              </a:ext>
            </a:extLst>
          </p:cNvPr>
          <p:cNvSpPr/>
          <p:nvPr/>
        </p:nvSpPr>
        <p:spPr>
          <a:xfrm>
            <a:off x="6766947" y="4158270"/>
            <a:ext cx="185351" cy="191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9113E0-00AF-CB41-BC32-1DC7A56DBFCC}"/>
              </a:ext>
            </a:extLst>
          </p:cNvPr>
          <p:cNvCxnSpPr>
            <a:cxnSpLocks/>
          </p:cNvCxnSpPr>
          <p:nvPr/>
        </p:nvCxnSpPr>
        <p:spPr>
          <a:xfrm>
            <a:off x="5887376" y="3544903"/>
            <a:ext cx="189352" cy="575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B3C7B2F-180D-3E41-A5D0-CB6E6756C85B}"/>
              </a:ext>
            </a:extLst>
          </p:cNvPr>
          <p:cNvSpPr txBox="1"/>
          <p:nvPr/>
        </p:nvSpPr>
        <p:spPr>
          <a:xfrm>
            <a:off x="6228783" y="4098535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XOR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E67C8-F720-504F-B827-42B000D0F54B}"/>
              </a:ext>
            </a:extLst>
          </p:cNvPr>
          <p:cNvSpPr txBox="1"/>
          <p:nvPr/>
        </p:nvSpPr>
        <p:spPr>
          <a:xfrm rot="782112">
            <a:off x="6924458" y="412679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=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49076DC-9C34-3A41-B0CF-2B15B9C0B674}"/>
              </a:ext>
            </a:extLst>
          </p:cNvPr>
          <p:cNvCxnSpPr>
            <a:cxnSpLocks/>
          </p:cNvCxnSpPr>
          <p:nvPr/>
        </p:nvCxnSpPr>
        <p:spPr>
          <a:xfrm>
            <a:off x="7183153" y="3057842"/>
            <a:ext cx="0" cy="151152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18C7EC-AE61-8E4B-A3B0-E573BB902E3A}"/>
              </a:ext>
            </a:extLst>
          </p:cNvPr>
          <p:cNvGrpSpPr/>
          <p:nvPr/>
        </p:nvGrpSpPr>
        <p:grpSpPr>
          <a:xfrm>
            <a:off x="7146094" y="3106755"/>
            <a:ext cx="262964" cy="266336"/>
            <a:chOff x="4312304" y="3123292"/>
            <a:chExt cx="262964" cy="26633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8564C7E-A174-804C-A3A8-8E3CEB623008}"/>
                </a:ext>
              </a:extLst>
            </p:cNvPr>
            <p:cNvSpPr/>
            <p:nvPr/>
          </p:nvSpPr>
          <p:spPr>
            <a:xfrm>
              <a:off x="4351111" y="3160522"/>
              <a:ext cx="185351" cy="191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0" name="Multiply 79">
              <a:extLst>
                <a:ext uri="{FF2B5EF4-FFF2-40B4-BE49-F238E27FC236}">
                  <a16:creationId xmlns:a16="http://schemas.microsoft.com/office/drawing/2014/main" id="{E2B7431D-4468-1840-9D2D-619C341AEED0}"/>
                </a:ext>
              </a:extLst>
            </p:cNvPr>
            <p:cNvSpPr/>
            <p:nvPr/>
          </p:nvSpPr>
          <p:spPr>
            <a:xfrm>
              <a:off x="4312304" y="3123292"/>
              <a:ext cx="262964" cy="266336"/>
            </a:xfrm>
            <a:prstGeom prst="mathMultiply">
              <a:avLst>
                <a:gd name="adj1" fmla="val 12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" charset="0"/>
                <a:ea typeface="Times" charset="0"/>
                <a:cs typeface="Times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BACDD80-495A-DF45-8F3B-8972C0152606}"/>
              </a:ext>
            </a:extLst>
          </p:cNvPr>
          <p:cNvSpPr/>
          <p:nvPr/>
        </p:nvSpPr>
        <p:spPr>
          <a:xfrm>
            <a:off x="7186665" y="4296074"/>
            <a:ext cx="185351" cy="191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2E7D32B-5172-0E47-8908-00DAEA8A229C}"/>
              </a:ext>
            </a:extLst>
          </p:cNvPr>
          <p:cNvSpPr/>
          <p:nvPr/>
        </p:nvSpPr>
        <p:spPr>
          <a:xfrm>
            <a:off x="3735618" y="4741938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(Barrier begin)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1F9E47C-EC1E-EA41-AE60-7BE6ECC7621F}"/>
              </a:ext>
            </a:extLst>
          </p:cNvPr>
          <p:cNvCxnSpPr>
            <a:cxnSpLocks/>
          </p:cNvCxnSpPr>
          <p:nvPr/>
        </p:nvCxnSpPr>
        <p:spPr>
          <a:xfrm>
            <a:off x="4441779" y="5080492"/>
            <a:ext cx="0" cy="106753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1D1A6BE-5733-F541-ADCB-74A360D7818D}"/>
              </a:ext>
            </a:extLst>
          </p:cNvPr>
          <p:cNvCxnSpPr>
            <a:cxnSpLocks/>
          </p:cNvCxnSpPr>
          <p:nvPr/>
        </p:nvCxnSpPr>
        <p:spPr>
          <a:xfrm>
            <a:off x="7196865" y="5080492"/>
            <a:ext cx="0" cy="103061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348EAF8-9D33-7D4C-BC90-56307F10F054}"/>
              </a:ext>
            </a:extLst>
          </p:cNvPr>
          <p:cNvCxnSpPr>
            <a:cxnSpLocks/>
          </p:cNvCxnSpPr>
          <p:nvPr/>
        </p:nvCxnSpPr>
        <p:spPr>
          <a:xfrm>
            <a:off x="1966672" y="4849006"/>
            <a:ext cx="0" cy="1299019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F0DAA24-F7FC-CB43-A561-42017B6AF95C}"/>
              </a:ext>
            </a:extLst>
          </p:cNvPr>
          <p:cNvSpPr txBox="1"/>
          <p:nvPr/>
        </p:nvSpPr>
        <p:spPr>
          <a:xfrm>
            <a:off x="4578687" y="3741091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(Confliction)</a:t>
            </a:r>
          </a:p>
        </p:txBody>
      </p:sp>
      <p:sp>
        <p:nvSpPr>
          <p:cNvPr id="94" name="Title 120">
            <a:extLst>
              <a:ext uri="{FF2B5EF4-FFF2-40B4-BE49-F238E27FC236}">
                <a16:creationId xmlns:a16="http://schemas.microsoft.com/office/drawing/2014/main" id="{79779027-19C5-1646-8DB8-F12AD62C73C0}"/>
              </a:ext>
            </a:extLst>
          </p:cNvPr>
          <p:cNvSpPr txBox="1">
            <a:spLocks/>
          </p:cNvSpPr>
          <p:nvPr/>
        </p:nvSpPr>
        <p:spPr>
          <a:xfrm>
            <a:off x="457200" y="-75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Multiple-writer (MW) protocol</a:t>
            </a:r>
            <a:endParaRPr lang="en-US" sz="29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ABCEA44-BD55-2F42-A7E6-2B9B447AA848}"/>
              </a:ext>
            </a:extLst>
          </p:cNvPr>
          <p:cNvSpPr/>
          <p:nvPr/>
        </p:nvSpPr>
        <p:spPr>
          <a:xfrm>
            <a:off x="2925617" y="4280653"/>
            <a:ext cx="185351" cy="191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627DC3-1B79-284C-AF62-2DC814F7D267}"/>
              </a:ext>
            </a:extLst>
          </p:cNvPr>
          <p:cNvSpPr txBox="1"/>
          <p:nvPr/>
        </p:nvSpPr>
        <p:spPr>
          <a:xfrm>
            <a:off x="2199661" y="3655245"/>
            <a:ext cx="18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charset="0"/>
                <a:ea typeface="Times" charset="0"/>
                <a:cs typeface="Times" charset="0"/>
              </a:rPr>
              <a:t>(No INV messages)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293D659-0725-944E-8404-614A76F017EA}"/>
              </a:ext>
            </a:extLst>
          </p:cNvPr>
          <p:cNvGrpSpPr/>
          <p:nvPr/>
        </p:nvGrpSpPr>
        <p:grpSpPr>
          <a:xfrm>
            <a:off x="6184248" y="1250473"/>
            <a:ext cx="2499827" cy="1336625"/>
            <a:chOff x="1789343" y="3506388"/>
            <a:chExt cx="2945269" cy="141872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D1CC-AB1B-D54E-8B07-0BE2443BF2C8}"/>
                </a:ext>
              </a:extLst>
            </p:cNvPr>
            <p:cNvCxnSpPr>
              <a:cxnSpLocks/>
            </p:cNvCxnSpPr>
            <p:nvPr/>
          </p:nvCxnSpPr>
          <p:spPr>
            <a:xfrm>
              <a:off x="1789343" y="4101302"/>
              <a:ext cx="1168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6CFD883-C083-414F-8B10-F931B66671D0}"/>
                </a:ext>
              </a:extLst>
            </p:cNvPr>
            <p:cNvSpPr/>
            <p:nvPr/>
          </p:nvSpPr>
          <p:spPr>
            <a:xfrm>
              <a:off x="3798136" y="3820258"/>
              <a:ext cx="9364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Serial phase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BB15365-A7BF-3544-9058-4002EB140603}"/>
                </a:ext>
              </a:extLst>
            </p:cNvPr>
            <p:cNvSpPr/>
            <p:nvPr/>
          </p:nvSpPr>
          <p:spPr>
            <a:xfrm>
              <a:off x="2132463" y="4631100"/>
              <a:ext cx="1263879" cy="294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Parallel phase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580C0A4-38F3-EC46-A520-7697F3A75D04}"/>
                </a:ext>
              </a:extLst>
            </p:cNvPr>
            <p:cNvCxnSpPr>
              <a:cxnSpLocks/>
            </p:cNvCxnSpPr>
            <p:nvPr/>
          </p:nvCxnSpPr>
          <p:spPr>
            <a:xfrm>
              <a:off x="1906184" y="4101302"/>
              <a:ext cx="597822" cy="23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DBFCCCC-71BB-F742-A40C-B3C9B9CFCCDB}"/>
                </a:ext>
              </a:extLst>
            </p:cNvPr>
            <p:cNvCxnSpPr>
              <a:cxnSpLocks/>
            </p:cNvCxnSpPr>
            <p:nvPr/>
          </p:nvCxnSpPr>
          <p:spPr>
            <a:xfrm>
              <a:off x="1906184" y="4101302"/>
              <a:ext cx="597822" cy="4195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178110-7A78-0046-9D19-C4DE37670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6184" y="3682816"/>
              <a:ext cx="597822" cy="4195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83F4637-E278-0E40-B00F-B259D340CECA}"/>
                </a:ext>
              </a:extLst>
            </p:cNvPr>
            <p:cNvSpPr/>
            <p:nvPr/>
          </p:nvSpPr>
          <p:spPr>
            <a:xfrm>
              <a:off x="1906184" y="407323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40E464C-6CFB-D84A-8661-5140F4CCF627}"/>
                </a:ext>
              </a:extLst>
            </p:cNvPr>
            <p:cNvCxnSpPr>
              <a:cxnSpLocks/>
            </p:cNvCxnSpPr>
            <p:nvPr/>
          </p:nvCxnSpPr>
          <p:spPr>
            <a:xfrm>
              <a:off x="2504006" y="3682816"/>
              <a:ext cx="7498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E04AEDE-7135-014E-B4E7-D854E58134C4}"/>
                </a:ext>
              </a:extLst>
            </p:cNvPr>
            <p:cNvCxnSpPr/>
            <p:nvPr/>
          </p:nvCxnSpPr>
          <p:spPr>
            <a:xfrm>
              <a:off x="2498556" y="4103944"/>
              <a:ext cx="7529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E5F5003-EEF8-874F-8EEF-66A453F8F2E4}"/>
                </a:ext>
              </a:extLst>
            </p:cNvPr>
            <p:cNvCxnSpPr/>
            <p:nvPr/>
          </p:nvCxnSpPr>
          <p:spPr>
            <a:xfrm>
              <a:off x="2500966" y="4520828"/>
              <a:ext cx="7529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4E513DB-61AD-C04A-9698-80502250309A}"/>
                </a:ext>
              </a:extLst>
            </p:cNvPr>
            <p:cNvSpPr/>
            <p:nvPr/>
          </p:nvSpPr>
          <p:spPr>
            <a:xfrm>
              <a:off x="2682137" y="3596688"/>
              <a:ext cx="400663" cy="1883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9A116E1-4974-9248-9D57-695D5C43A9C4}"/>
                </a:ext>
              </a:extLst>
            </p:cNvPr>
            <p:cNvSpPr/>
            <p:nvPr/>
          </p:nvSpPr>
          <p:spPr>
            <a:xfrm>
              <a:off x="2681900" y="4006954"/>
              <a:ext cx="400663" cy="1965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3862FC5-FF5B-C149-9454-554F4045C56E}"/>
                </a:ext>
              </a:extLst>
            </p:cNvPr>
            <p:cNvSpPr/>
            <p:nvPr/>
          </p:nvSpPr>
          <p:spPr>
            <a:xfrm>
              <a:off x="2681900" y="4428158"/>
              <a:ext cx="400663" cy="1964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E36B74D-25CB-2342-8157-F3969422BF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9304" y="4101139"/>
              <a:ext cx="4263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6DB1103-A594-A34F-9AC5-4DA8E8C057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481" y="4101139"/>
              <a:ext cx="597822" cy="23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967EE76-DCED-244C-ADF3-7286E42EAF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481" y="4101139"/>
              <a:ext cx="597822" cy="4195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4C2F710-2C26-9348-AEFA-75D40A7FDC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1481" y="3682653"/>
              <a:ext cx="597822" cy="4195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D0C08A1-E083-DB4A-B307-D468931913FA}"/>
                </a:ext>
              </a:extLst>
            </p:cNvPr>
            <p:cNvSpPr/>
            <p:nvPr/>
          </p:nvSpPr>
          <p:spPr>
            <a:xfrm flipH="1">
              <a:off x="3803584" y="407307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C13A7A4-65F6-8F41-8495-A208FDD07A59}"/>
                </a:ext>
              </a:extLst>
            </p:cNvPr>
            <p:cNvSpPr/>
            <p:nvPr/>
          </p:nvSpPr>
          <p:spPr>
            <a:xfrm>
              <a:off x="2540429" y="3506388"/>
              <a:ext cx="669177" cy="117483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8AD4571-50BE-8D42-8BDF-51CAC147F6C0}"/>
              </a:ext>
            </a:extLst>
          </p:cNvPr>
          <p:cNvCxnSpPr>
            <a:cxnSpLocks/>
            <a:stCxn id="98" idx="3"/>
          </p:cNvCxnSpPr>
          <p:nvPr/>
        </p:nvCxnSpPr>
        <p:spPr>
          <a:xfrm flipH="1">
            <a:off x="1966672" y="1821280"/>
            <a:ext cx="4322429" cy="1235912"/>
          </a:xfrm>
          <a:prstGeom prst="line">
            <a:avLst/>
          </a:prstGeom>
          <a:ln w="19050"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084D65-2DEB-1F4D-8326-7C50FA3DDF42}"/>
              </a:ext>
            </a:extLst>
          </p:cNvPr>
          <p:cNvCxnSpPr>
            <a:cxnSpLocks/>
            <a:stCxn id="109" idx="4"/>
          </p:cNvCxnSpPr>
          <p:nvPr/>
        </p:nvCxnSpPr>
        <p:spPr>
          <a:xfrm flipH="1">
            <a:off x="7183153" y="1827435"/>
            <a:ext cx="730105" cy="12593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EFF595B-9042-344B-ACBB-95608BB40300}"/>
              </a:ext>
            </a:extLst>
          </p:cNvPr>
          <p:cNvSpPr txBox="1"/>
          <p:nvPr/>
        </p:nvSpPr>
        <p:spPr>
          <a:xfrm>
            <a:off x="-62115" y="4419337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charset="0"/>
                <a:ea typeface="Times" charset="0"/>
                <a:cs typeface="Times" charset="0"/>
              </a:rPr>
              <a:t>(Default-owner </a:t>
            </a:r>
          </a:p>
          <a:p>
            <a:pPr lvl="1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node)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3843AF-5597-4D4B-BA86-40A700A46F97}"/>
              </a:ext>
            </a:extLst>
          </p:cNvPr>
          <p:cNvSpPr/>
          <p:nvPr/>
        </p:nvSpPr>
        <p:spPr>
          <a:xfrm>
            <a:off x="17253" y="1249278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Status of the page:</a:t>
            </a:r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056676C-5C2B-3D43-95DC-3AE4D4EB5570}"/>
              </a:ext>
            </a:extLst>
          </p:cNvPr>
          <p:cNvCxnSpPr>
            <a:cxnSpLocks/>
          </p:cNvCxnSpPr>
          <p:nvPr/>
        </p:nvCxnSpPr>
        <p:spPr>
          <a:xfrm>
            <a:off x="2171563" y="5857268"/>
            <a:ext cx="2039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1603CBE-4E80-3A41-BF9B-74EB0E314A5D}"/>
              </a:ext>
            </a:extLst>
          </p:cNvPr>
          <p:cNvCxnSpPr>
            <a:cxnSpLocks/>
          </p:cNvCxnSpPr>
          <p:nvPr/>
        </p:nvCxnSpPr>
        <p:spPr>
          <a:xfrm>
            <a:off x="4835234" y="5880204"/>
            <a:ext cx="2039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C671398-C157-AA41-A764-6A1A39E972FF}"/>
              </a:ext>
            </a:extLst>
          </p:cNvPr>
          <p:cNvCxnSpPr>
            <a:cxnSpLocks/>
          </p:cNvCxnSpPr>
          <p:nvPr/>
        </p:nvCxnSpPr>
        <p:spPr>
          <a:xfrm>
            <a:off x="152367" y="5857268"/>
            <a:ext cx="1754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A5BDD7B-4E8C-D049-AD11-AAA2BF0E7B04}"/>
              </a:ext>
            </a:extLst>
          </p:cNvPr>
          <p:cNvSpPr/>
          <p:nvPr/>
        </p:nvSpPr>
        <p:spPr>
          <a:xfrm>
            <a:off x="122386" y="5272493"/>
            <a:ext cx="18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Outside</a:t>
            </a:r>
          </a:p>
          <a:p>
            <a:pPr algn="ctr"/>
            <a:r>
              <a:rPr lang="en-US" sz="1600" dirty="0"/>
              <a:t>work-sharing region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CF2392-B27F-7A49-9AE6-7AD7AE8FE0F6}"/>
              </a:ext>
            </a:extLst>
          </p:cNvPr>
          <p:cNvSpPr/>
          <p:nvPr/>
        </p:nvSpPr>
        <p:spPr>
          <a:xfrm>
            <a:off x="7203006" y="5238129"/>
            <a:ext cx="18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Outside</a:t>
            </a:r>
          </a:p>
          <a:p>
            <a:pPr algn="ctr"/>
            <a:r>
              <a:rPr lang="en-US" sz="1600" dirty="0"/>
              <a:t>work-sharing region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51BE583-105B-DD4A-B4E8-DBB969D59AB0}"/>
              </a:ext>
            </a:extLst>
          </p:cNvPr>
          <p:cNvCxnSpPr>
            <a:cxnSpLocks/>
          </p:cNvCxnSpPr>
          <p:nvPr/>
        </p:nvCxnSpPr>
        <p:spPr>
          <a:xfrm>
            <a:off x="7295621" y="5891677"/>
            <a:ext cx="1744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  <p:bldP spid="50" grpId="0" animBg="1"/>
      <p:bldP spid="50" grpId="1" animBg="1"/>
      <p:bldP spid="51" grpId="0"/>
      <p:bldP spid="51" grpId="1"/>
      <p:bldP spid="63" grpId="0"/>
      <p:bldP spid="63" grpId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5" grpId="0"/>
      <p:bldP spid="75" grpId="1"/>
      <p:bldP spid="76" grpId="0"/>
      <p:bldP spid="76" grpId="1"/>
      <p:bldP spid="81" grpId="0" animBg="1"/>
      <p:bldP spid="81" grpId="1" animBg="1"/>
      <p:bldP spid="91" grpId="0"/>
      <p:bldP spid="95" grpId="0" animBg="1"/>
      <p:bldP spid="95" grpId="1" animBg="1"/>
      <p:bldP spid="97" grpId="0"/>
      <p:bldP spid="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More designs in the paper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E433B-2ACB-0041-BD44-04A356812AA2}"/>
              </a:ext>
            </a:extLst>
          </p:cNvPr>
          <p:cNvSpPr/>
          <p:nvPr/>
        </p:nvSpPr>
        <p:spPr>
          <a:xfrm>
            <a:off x="463693" y="1363934"/>
            <a:ext cx="833828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Smart regions		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Select the best consistency protocol for a given work-sharing region</a:t>
            </a:r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Profiling data prefetch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Aggressive data page prefetch </a:t>
            </a:r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Cross-node synchronization 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Reduce redundant page faults caused by DSM</a:t>
            </a:r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</p:txBody>
      </p:sp>
      <p:pic>
        <p:nvPicPr>
          <p:cNvPr id="1025" name="Picture 1" descr="page9image33112256">
            <a:extLst>
              <a:ext uri="{FF2B5EF4-FFF2-40B4-BE49-F238E27FC236}">
                <a16:creationId xmlns:a16="http://schemas.microsoft.com/office/drawing/2014/main" id="{BBE10134-B9C8-174D-B1C7-E531369B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9image33113024">
            <a:extLst>
              <a:ext uri="{FF2B5EF4-FFF2-40B4-BE49-F238E27FC236}">
                <a16:creationId xmlns:a16="http://schemas.microsoft.com/office/drawing/2014/main" id="{05EFD72A-A12D-4844-8E3E-C369871A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7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86674-51E2-814E-9F1E-B2A59F408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7" y="4220372"/>
            <a:ext cx="5234467" cy="18176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970AA3-8F74-3A44-A209-E2C67ECF7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43699"/>
              </p:ext>
            </p:extLst>
          </p:nvPr>
        </p:nvGraphicFramePr>
        <p:xfrm>
          <a:off x="6050048" y="1320193"/>
          <a:ext cx="251124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06">
                  <a:extLst>
                    <a:ext uri="{9D8B030D-6E8A-4147-A177-3AD203B41FA5}">
                      <a16:colId xmlns:a16="http://schemas.microsoft.com/office/drawing/2014/main" val="855067269"/>
                    </a:ext>
                  </a:extLst>
                </a:gridCol>
                <a:gridCol w="987040">
                  <a:extLst>
                    <a:ext uri="{9D8B030D-6E8A-4147-A177-3AD203B41FA5}">
                      <a16:colId xmlns:a16="http://schemas.microsoft.com/office/drawing/2014/main" val="4229419689"/>
                    </a:ext>
                  </a:extLst>
                </a:gridCol>
              </a:tblGrid>
              <a:tr h="5224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LOC modifications 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the OpemMP4.5 runtime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163690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Synchronization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imbusRomNo9L"/>
                        </a:rPr>
                        <a:t>11(+), 3(-)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009250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MW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imbusRomNo9L"/>
                        </a:rPr>
                        <a:t>33(+)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20996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NimbusRomNo9L"/>
                        </a:rPr>
                        <a:t>Hash function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NimbusRomNo9L"/>
                        </a:rPr>
                        <a:t>54(+)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1540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B909AB-6A87-6C41-A804-E2C835D8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10" y="1367209"/>
            <a:ext cx="2310938" cy="9939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F5978D-71BB-494B-8557-1254D4FCF9DB}"/>
              </a:ext>
            </a:extLst>
          </p:cNvPr>
          <p:cNvSpPr/>
          <p:nvPr/>
        </p:nvSpPr>
        <p:spPr>
          <a:xfrm>
            <a:off x="2372296" y="2112673"/>
            <a:ext cx="8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NimbusRomNo9L"/>
              </a:rPr>
              <a:t>v4.4.137 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3F9130-09B6-0449-BEEB-D3392F828EE0}"/>
              </a:ext>
            </a:extLst>
          </p:cNvPr>
          <p:cNvSpPr/>
          <p:nvPr/>
        </p:nvSpPr>
        <p:spPr>
          <a:xfrm>
            <a:off x="5624388" y="1864185"/>
            <a:ext cx="3391634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/>
                <a:solidFill>
                  <a:srgbClr val="FF0000"/>
                </a:solidFill>
                <a:latin typeface="NimbusRomNo9L"/>
              </a:rPr>
              <a:t>Applicability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7C09A-B6FC-7A4F-B52F-3A08157B8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93" y="3045708"/>
            <a:ext cx="2077007" cy="11423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5EA9277-65E9-8E41-AEA0-12FE06912659}"/>
              </a:ext>
            </a:extLst>
          </p:cNvPr>
          <p:cNvGrpSpPr/>
          <p:nvPr/>
        </p:nvGrpSpPr>
        <p:grpSpPr>
          <a:xfrm>
            <a:off x="3819408" y="3183560"/>
            <a:ext cx="605088" cy="576260"/>
            <a:chOff x="4695782" y="4830228"/>
            <a:chExt cx="1158954" cy="11589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C9AF6B7-F269-8B43-88C6-EB6DD197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5782" y="4830228"/>
              <a:ext cx="1158954" cy="11589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5A4AFB-ABE8-014A-8070-C700C9887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438" y="5183633"/>
              <a:ext cx="644031" cy="48302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DECE0B-2E2F-3342-85B2-44A7BFC659CE}"/>
              </a:ext>
            </a:extLst>
          </p:cNvPr>
          <p:cNvSpPr txBox="1"/>
          <p:nvPr/>
        </p:nvSpPr>
        <p:spPr>
          <a:xfrm>
            <a:off x="4402767" y="3257025"/>
            <a:ext cx="83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96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B540D-8F31-DA4A-B131-6EB23F3281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60" t="24317" r="5601" b="25661"/>
          <a:stretch/>
        </p:blipFill>
        <p:spPr>
          <a:xfrm>
            <a:off x="942687" y="3183560"/>
            <a:ext cx="2324974" cy="1005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04F160-224C-914B-BF7F-0FBEC85FBC60}"/>
              </a:ext>
            </a:extLst>
          </p:cNvPr>
          <p:cNvSpPr txBox="1"/>
          <p:nvPr/>
        </p:nvSpPr>
        <p:spPr>
          <a:xfrm>
            <a:off x="1957269" y="3324875"/>
            <a:ext cx="83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</a:t>
            </a:r>
            <a:r>
              <a:rPr lang="en-US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65B703-E983-EA49-AFD4-74DB3448E226}"/>
              </a:ext>
            </a:extLst>
          </p:cNvPr>
          <p:cNvGrpSpPr/>
          <p:nvPr/>
        </p:nvGrpSpPr>
        <p:grpSpPr>
          <a:xfrm>
            <a:off x="1408744" y="3223574"/>
            <a:ext cx="667977" cy="664632"/>
            <a:chOff x="1646253" y="4830226"/>
            <a:chExt cx="1158956" cy="11589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22244C-171B-FE47-83A1-F1036AE4A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6253" y="4830226"/>
              <a:ext cx="1158956" cy="11589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C78C9C0-AB89-2E45-9629-CF27D7DA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1597" y="5220913"/>
              <a:ext cx="568265" cy="376949"/>
            </a:xfrm>
            <a:prstGeom prst="rect">
              <a:avLst/>
            </a:prstGeom>
          </p:spPr>
        </p:pic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FB7D7A9-B1F4-0441-91DC-A9ACEF46B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34967"/>
              </p:ext>
            </p:extLst>
          </p:nvPr>
        </p:nvGraphicFramePr>
        <p:xfrm>
          <a:off x="5700587" y="3183560"/>
          <a:ext cx="323923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701">
                  <a:extLst>
                    <a:ext uri="{9D8B030D-6E8A-4147-A177-3AD203B41FA5}">
                      <a16:colId xmlns:a16="http://schemas.microsoft.com/office/drawing/2014/main" val="855067269"/>
                    </a:ext>
                  </a:extLst>
                </a:gridCol>
                <a:gridCol w="1975534">
                  <a:extLst>
                    <a:ext uri="{9D8B030D-6E8A-4147-A177-3AD203B41FA5}">
                      <a16:colId xmlns:a16="http://schemas.microsoft.com/office/drawing/2014/main" val="4229419689"/>
                    </a:ext>
                  </a:extLst>
                </a:gridCol>
              </a:tblGrid>
              <a:tr h="3267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Benchmark applications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163690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Phoenix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[43]</a:t>
                      </a: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Kmeans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617525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PARSEC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[35]</a:t>
                      </a: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Blackscholes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(BLK)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41407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NPB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[42]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Embarrassingly Parallel (EP), Conjugate Gradient (CG), Block Tri-diagonal solver (BT), Scalar Penta-diagonal solver (SP)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009250"/>
                  </a:ext>
                </a:extLst>
              </a:tr>
              <a:tr h="302453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Rodinia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[13]</a:t>
                      </a: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Hotspot2D (HS),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 Molecular Dynamics (LAVA), Lower-Upper Decomposition (LUD)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606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SRG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SSRG Template.potx</Template>
  <TotalTime>31492</TotalTime>
  <Words>560</Words>
  <Application>Microsoft Macintosh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NimbusRomNo9L</vt:lpstr>
      <vt:lpstr>Roboto</vt:lpstr>
      <vt:lpstr>System Font Regular</vt:lpstr>
      <vt:lpstr>Arial</vt:lpstr>
      <vt:lpstr>Calibri</vt:lpstr>
      <vt:lpstr>Times</vt:lpstr>
      <vt:lpstr>Times New Roman</vt:lpstr>
      <vt:lpstr>Custom Design</vt:lpstr>
      <vt:lpstr>SSRG Template</vt:lpstr>
      <vt:lpstr>Scaling Shared Memory Multiprocessing Applications in Non-cache-coherent Domains</vt:lpstr>
      <vt:lpstr>Trends in the cloud and datacenters</vt:lpstr>
      <vt:lpstr>Background</vt:lpstr>
      <vt:lpstr>Problems</vt:lpstr>
      <vt:lpstr>Goal</vt:lpstr>
      <vt:lpstr>Programmability</vt:lpstr>
      <vt:lpstr>PowerPoint Presentation</vt:lpstr>
      <vt:lpstr>More designs in the paper</vt:lpstr>
      <vt:lpstr>Evaluation environment</vt:lpstr>
      <vt:lpstr>Experimental results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Microsoft Office User</cp:lastModifiedBy>
  <cp:revision>3006</cp:revision>
  <cp:lastPrinted>2013-05-09T17:18:04Z</cp:lastPrinted>
  <dcterms:created xsi:type="dcterms:W3CDTF">2012-10-26T16:01:12Z</dcterms:created>
  <dcterms:modified xsi:type="dcterms:W3CDTF">2020-09-30T13:55:24Z</dcterms:modified>
</cp:coreProperties>
</file>